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36" r:id="rId1"/>
  </p:sldMasterIdLst>
  <p:notesMasterIdLst>
    <p:notesMasterId r:id="rId36"/>
  </p:notesMasterIdLst>
  <p:sldIdLst>
    <p:sldId id="291" r:id="rId2"/>
    <p:sldId id="303" r:id="rId3"/>
    <p:sldId id="304" r:id="rId4"/>
    <p:sldId id="305" r:id="rId5"/>
    <p:sldId id="257" r:id="rId6"/>
    <p:sldId id="294" r:id="rId7"/>
    <p:sldId id="292" r:id="rId8"/>
    <p:sldId id="306" r:id="rId9"/>
    <p:sldId id="326" r:id="rId10"/>
    <p:sldId id="322" r:id="rId11"/>
    <p:sldId id="307" r:id="rId12"/>
    <p:sldId id="308" r:id="rId13"/>
    <p:sldId id="271" r:id="rId14"/>
    <p:sldId id="309" r:id="rId15"/>
    <p:sldId id="310" r:id="rId16"/>
    <p:sldId id="323" r:id="rId17"/>
    <p:sldId id="312" r:id="rId18"/>
    <p:sldId id="274" r:id="rId19"/>
    <p:sldId id="275" r:id="rId20"/>
    <p:sldId id="276" r:id="rId21"/>
    <p:sldId id="324" r:id="rId22"/>
    <p:sldId id="262" r:id="rId23"/>
    <p:sldId id="267" r:id="rId24"/>
    <p:sldId id="313" r:id="rId25"/>
    <p:sldId id="314" r:id="rId26"/>
    <p:sldId id="315" r:id="rId27"/>
    <p:sldId id="316" r:id="rId28"/>
    <p:sldId id="317" r:id="rId29"/>
    <p:sldId id="318" r:id="rId30"/>
    <p:sldId id="325" r:id="rId31"/>
    <p:sldId id="319" r:id="rId32"/>
    <p:sldId id="320" r:id="rId33"/>
    <p:sldId id="321" r:id="rId34"/>
    <p:sldId id="27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B50101"/>
    <a:srgbClr val="868686"/>
    <a:srgbClr val="41B83D"/>
    <a:srgbClr val="41B9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47" autoAdjust="0"/>
    <p:restoredTop sz="94660"/>
  </p:normalViewPr>
  <p:slideViewPr>
    <p:cSldViewPr snapToGrid="0">
      <p:cViewPr varScale="1">
        <p:scale>
          <a:sx n="77" d="100"/>
          <a:sy n="77" d="100"/>
        </p:scale>
        <p:origin x="86"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5CD04-AFC4-4E27-B31A-AF5186626C88}" type="datetimeFigureOut">
              <a:rPr lang="en-IN" smtClean="0"/>
              <a:t>15-04-2024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AF6329-D398-4DFD-B19D-1E359F991222}" type="slidenum">
              <a:rPr lang="en-IN" smtClean="0"/>
              <a:t>‹#›</a:t>
            </a:fld>
            <a:endParaRPr lang="en-IN"/>
          </a:p>
        </p:txBody>
      </p:sp>
    </p:spTree>
    <p:extLst>
      <p:ext uri="{BB962C8B-B14F-4D97-AF65-F5344CB8AC3E}">
        <p14:creationId xmlns:p14="http://schemas.microsoft.com/office/powerpoint/2010/main" val="1828284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CEB05E-34AE-47BE-8FBC-CBEDAAAE248D}"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7CFA9E5-B465-46F3-86BE-9BB12417043A}" type="slidenum">
              <a:rPr lang="en-US" smtClean="0"/>
              <a:t>‹#›</a:t>
            </a:fld>
            <a:endParaRPr lang="en-US"/>
          </a:p>
        </p:txBody>
      </p:sp>
    </p:spTree>
    <p:extLst>
      <p:ext uri="{BB962C8B-B14F-4D97-AF65-F5344CB8AC3E}">
        <p14:creationId xmlns:p14="http://schemas.microsoft.com/office/powerpoint/2010/main" val="3002222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2111D0-499B-464D-AB61-B03D29C5A6C3}"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2671898-FF43-459F-8C74-FA14CAAADE50}" type="slidenum">
              <a:rPr lang="en-US" smtClean="0"/>
              <a:t>‹#›</a:t>
            </a:fld>
            <a:endParaRPr lang="en-US"/>
          </a:p>
        </p:txBody>
      </p:sp>
    </p:spTree>
    <p:extLst>
      <p:ext uri="{BB962C8B-B14F-4D97-AF65-F5344CB8AC3E}">
        <p14:creationId xmlns:p14="http://schemas.microsoft.com/office/powerpoint/2010/main" val="2981502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2111D0-499B-464D-AB61-B03D29C5A6C3}"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2671898-FF43-459F-8C74-FA14CAAADE50}"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4113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B2111D0-499B-464D-AB61-B03D29C5A6C3}"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2671898-FF43-459F-8C74-FA14CAAADE50}" type="slidenum">
              <a:rPr lang="en-US" smtClean="0"/>
              <a:t>‹#›</a:t>
            </a:fld>
            <a:endParaRPr lang="en-US"/>
          </a:p>
        </p:txBody>
      </p:sp>
    </p:spTree>
    <p:extLst>
      <p:ext uri="{BB962C8B-B14F-4D97-AF65-F5344CB8AC3E}">
        <p14:creationId xmlns:p14="http://schemas.microsoft.com/office/powerpoint/2010/main" val="908325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B2111D0-499B-464D-AB61-B03D29C5A6C3}"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2671898-FF43-459F-8C74-FA14CAAADE50}"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41104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B2111D0-499B-464D-AB61-B03D29C5A6C3}"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2671898-FF43-459F-8C74-FA14CAAADE50}" type="slidenum">
              <a:rPr lang="en-US" smtClean="0"/>
              <a:t>‹#›</a:t>
            </a:fld>
            <a:endParaRPr lang="en-US"/>
          </a:p>
        </p:txBody>
      </p:sp>
    </p:spTree>
    <p:extLst>
      <p:ext uri="{BB962C8B-B14F-4D97-AF65-F5344CB8AC3E}">
        <p14:creationId xmlns:p14="http://schemas.microsoft.com/office/powerpoint/2010/main" val="3069553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CEB05E-34AE-47BE-8FBC-CBEDAAAE248D}"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7CFA9E5-B465-46F3-86BE-9BB12417043A}" type="slidenum">
              <a:rPr lang="en-US" smtClean="0"/>
              <a:t>‹#›</a:t>
            </a:fld>
            <a:endParaRPr lang="en-US"/>
          </a:p>
        </p:txBody>
      </p:sp>
    </p:spTree>
    <p:extLst>
      <p:ext uri="{BB962C8B-B14F-4D97-AF65-F5344CB8AC3E}">
        <p14:creationId xmlns:p14="http://schemas.microsoft.com/office/powerpoint/2010/main" val="1392666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CEB05E-34AE-47BE-8FBC-CBEDAAAE248D}"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7CFA9E5-B465-46F3-86BE-9BB12417043A}" type="slidenum">
              <a:rPr lang="en-US" smtClean="0"/>
              <a:t>‹#›</a:t>
            </a:fld>
            <a:endParaRPr lang="en-US"/>
          </a:p>
        </p:txBody>
      </p:sp>
    </p:spTree>
    <p:extLst>
      <p:ext uri="{BB962C8B-B14F-4D97-AF65-F5344CB8AC3E}">
        <p14:creationId xmlns:p14="http://schemas.microsoft.com/office/powerpoint/2010/main" val="4029371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CEB05E-34AE-47BE-8FBC-CBEDAAAE248D}"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7CFA9E5-B465-46F3-86BE-9BB12417043A}" type="slidenum">
              <a:rPr lang="en-US" smtClean="0"/>
              <a:t>‹#›</a:t>
            </a:fld>
            <a:endParaRPr lang="en-US"/>
          </a:p>
        </p:txBody>
      </p:sp>
    </p:spTree>
    <p:extLst>
      <p:ext uri="{BB962C8B-B14F-4D97-AF65-F5344CB8AC3E}">
        <p14:creationId xmlns:p14="http://schemas.microsoft.com/office/powerpoint/2010/main" val="1525143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CEB05E-34AE-47BE-8FBC-CBEDAAAE248D}"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7CFA9E5-B465-46F3-86BE-9BB12417043A}" type="slidenum">
              <a:rPr lang="en-US" smtClean="0"/>
              <a:t>‹#›</a:t>
            </a:fld>
            <a:endParaRPr lang="en-US"/>
          </a:p>
        </p:txBody>
      </p:sp>
    </p:spTree>
    <p:extLst>
      <p:ext uri="{BB962C8B-B14F-4D97-AF65-F5344CB8AC3E}">
        <p14:creationId xmlns:p14="http://schemas.microsoft.com/office/powerpoint/2010/main" val="2776877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CEB05E-34AE-47BE-8FBC-CBEDAAAE248D}"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7CFA9E5-B465-46F3-86BE-9BB12417043A}" type="slidenum">
              <a:rPr lang="en-US" smtClean="0"/>
              <a:t>‹#›</a:t>
            </a:fld>
            <a:endParaRPr lang="en-US"/>
          </a:p>
        </p:txBody>
      </p:sp>
    </p:spTree>
    <p:extLst>
      <p:ext uri="{BB962C8B-B14F-4D97-AF65-F5344CB8AC3E}">
        <p14:creationId xmlns:p14="http://schemas.microsoft.com/office/powerpoint/2010/main" val="1281846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CEB05E-34AE-47BE-8FBC-CBEDAAAE248D}" type="datetimeFigureOut">
              <a:rPr lang="en-US" smtClean="0"/>
              <a:t>4/15/2024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7CFA9E5-B465-46F3-86BE-9BB12417043A}" type="slidenum">
              <a:rPr lang="en-US" smtClean="0"/>
              <a:t>‹#›</a:t>
            </a:fld>
            <a:endParaRPr lang="en-US"/>
          </a:p>
        </p:txBody>
      </p:sp>
    </p:spTree>
    <p:extLst>
      <p:ext uri="{BB962C8B-B14F-4D97-AF65-F5344CB8AC3E}">
        <p14:creationId xmlns:p14="http://schemas.microsoft.com/office/powerpoint/2010/main" val="3862110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CEB05E-34AE-47BE-8FBC-CBEDAAAE248D}" type="datetimeFigureOut">
              <a:rPr lang="en-US" smtClean="0"/>
              <a:t>4/15/2024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7CFA9E5-B465-46F3-86BE-9BB12417043A}" type="slidenum">
              <a:rPr lang="en-US" smtClean="0"/>
              <a:t>‹#›</a:t>
            </a:fld>
            <a:endParaRPr lang="en-US"/>
          </a:p>
        </p:txBody>
      </p:sp>
    </p:spTree>
    <p:extLst>
      <p:ext uri="{BB962C8B-B14F-4D97-AF65-F5344CB8AC3E}">
        <p14:creationId xmlns:p14="http://schemas.microsoft.com/office/powerpoint/2010/main" val="1169222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CEB05E-34AE-47BE-8FBC-CBEDAAAE248D}" type="datetimeFigureOut">
              <a:rPr lang="en-US" smtClean="0"/>
              <a:t>4/15/2024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7CFA9E5-B465-46F3-86BE-9BB12417043A}" type="slidenum">
              <a:rPr lang="en-US" smtClean="0"/>
              <a:t>‹#›</a:t>
            </a:fld>
            <a:endParaRPr lang="en-US"/>
          </a:p>
        </p:txBody>
      </p:sp>
    </p:spTree>
    <p:extLst>
      <p:ext uri="{BB962C8B-B14F-4D97-AF65-F5344CB8AC3E}">
        <p14:creationId xmlns:p14="http://schemas.microsoft.com/office/powerpoint/2010/main" val="2514431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CEB05E-34AE-47BE-8FBC-CBEDAAAE248D}"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7CFA9E5-B465-46F3-86BE-9BB12417043A}" type="slidenum">
              <a:rPr lang="en-US" smtClean="0"/>
              <a:t>‹#›</a:t>
            </a:fld>
            <a:endParaRPr lang="en-US"/>
          </a:p>
        </p:txBody>
      </p:sp>
    </p:spTree>
    <p:extLst>
      <p:ext uri="{BB962C8B-B14F-4D97-AF65-F5344CB8AC3E}">
        <p14:creationId xmlns:p14="http://schemas.microsoft.com/office/powerpoint/2010/main" val="499301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CEB05E-34AE-47BE-8FBC-CBEDAAAE248D}"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7CFA9E5-B465-46F3-86BE-9BB12417043A}" type="slidenum">
              <a:rPr lang="en-US" smtClean="0"/>
              <a:t>‹#›</a:t>
            </a:fld>
            <a:endParaRPr lang="en-US"/>
          </a:p>
        </p:txBody>
      </p:sp>
    </p:spTree>
    <p:extLst>
      <p:ext uri="{BB962C8B-B14F-4D97-AF65-F5344CB8AC3E}">
        <p14:creationId xmlns:p14="http://schemas.microsoft.com/office/powerpoint/2010/main" val="1657391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B2111D0-499B-464D-AB61-B03D29C5A6C3}" type="datetimeFigureOut">
              <a:rPr lang="en-US" smtClean="0"/>
              <a:t>4/15/2024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2671898-FF43-459F-8C74-FA14CAAADE50}" type="slidenum">
              <a:rPr lang="en-US" smtClean="0"/>
              <a:t>‹#›</a:t>
            </a:fld>
            <a:endParaRPr lang="en-US"/>
          </a:p>
        </p:txBody>
      </p:sp>
    </p:spTree>
    <p:extLst>
      <p:ext uri="{BB962C8B-B14F-4D97-AF65-F5344CB8AC3E}">
        <p14:creationId xmlns:p14="http://schemas.microsoft.com/office/powerpoint/2010/main" val="498170156"/>
      </p:ext>
    </p:extLst>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 id="2147484548" r:id="rId12"/>
    <p:sldLayoutId id="2147484549" r:id="rId13"/>
    <p:sldLayoutId id="2147484550" r:id="rId14"/>
    <p:sldLayoutId id="2147484551" r:id="rId15"/>
    <p:sldLayoutId id="214748455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svg"/><Relationship Id="rId21" Type="http://schemas.openxmlformats.org/officeDocument/2006/relationships/image" Target="../media/image27.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1.sv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0.png"/><Relationship Id="rId5" Type="http://schemas.openxmlformats.org/officeDocument/2006/relationships/image" Target="../media/image11.svg"/><Relationship Id="rId15" Type="http://schemas.openxmlformats.org/officeDocument/2006/relationships/image" Target="../media/image21.svg"/><Relationship Id="rId23" Type="http://schemas.openxmlformats.org/officeDocument/2006/relationships/image" Target="../media/image29.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sv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F60119-01B4-2A52-C10D-36EA557F92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1946" y="436651"/>
            <a:ext cx="3000336" cy="5984697"/>
          </a:xfrm>
          <a:prstGeom prst="rect">
            <a:avLst/>
          </a:prstGeom>
        </p:spPr>
      </p:pic>
      <p:sp>
        <p:nvSpPr>
          <p:cNvPr id="4" name="Subtitle 2">
            <a:extLst>
              <a:ext uri="{FF2B5EF4-FFF2-40B4-BE49-F238E27FC236}">
                <a16:creationId xmlns:a16="http://schemas.microsoft.com/office/drawing/2014/main" id="{335D3CD6-5F18-7494-939C-26ECD29E27D7}"/>
              </a:ext>
            </a:extLst>
          </p:cNvPr>
          <p:cNvSpPr>
            <a:spLocks/>
          </p:cNvSpPr>
          <p:nvPr/>
        </p:nvSpPr>
        <p:spPr>
          <a:xfrm>
            <a:off x="5947106" y="2197920"/>
            <a:ext cx="5371354" cy="3896976"/>
          </a:xfrm>
          <a:prstGeom prst="rect">
            <a:avLst/>
          </a:prstGeom>
        </p:spPr>
        <p:txBody>
          <a:bodyPr vert="horz" lIns="91440" tIns="45720" rIns="91440" bIns="45720" rtlCol="0" anchor="t">
            <a:normAutofit/>
          </a:bodyPr>
          <a:lstStyle/>
          <a:p>
            <a:pPr>
              <a:spcBef>
                <a:spcPts val="1000"/>
              </a:spcBef>
              <a:buClr>
                <a:schemeClr val="accent1"/>
              </a:buClr>
              <a:buSzPct val="80000"/>
              <a:buFont typeface="Wingdings 3" charset="2"/>
              <a:buChar char=""/>
            </a:pPr>
            <a:endParaRPr lang="en-US" sz="2000" dirty="0"/>
          </a:p>
          <a:p>
            <a:pPr>
              <a:spcBef>
                <a:spcPts val="1000"/>
              </a:spcBef>
              <a:buClr>
                <a:schemeClr val="accent1"/>
              </a:buClr>
              <a:buSzPct val="80000"/>
            </a:pPr>
            <a:r>
              <a:rPr lang="en-US" sz="3200" b="1" dirty="0" err="1"/>
              <a:t>HarvestHub</a:t>
            </a:r>
            <a:r>
              <a:rPr lang="en-US" sz="3200" dirty="0"/>
              <a:t> – </a:t>
            </a:r>
            <a:r>
              <a:rPr lang="en-US" sz="3200" i="1" dirty="0"/>
              <a:t>“From Farm to Fork”</a:t>
            </a:r>
          </a:p>
          <a:p>
            <a:pPr>
              <a:spcBef>
                <a:spcPts val="1000"/>
              </a:spcBef>
              <a:buClr>
                <a:schemeClr val="accent1"/>
              </a:buClr>
              <a:buSzPct val="80000"/>
            </a:pPr>
            <a:r>
              <a:rPr lang="en-US" sz="2000" dirty="0"/>
              <a:t>                   </a:t>
            </a:r>
            <a:br>
              <a:rPr lang="en-US" sz="2000" dirty="0"/>
            </a:br>
            <a:r>
              <a:rPr lang="en-US" sz="2000" dirty="0"/>
              <a:t>   Team Members</a:t>
            </a:r>
          </a:p>
          <a:p>
            <a:pPr>
              <a:spcBef>
                <a:spcPts val="1000"/>
              </a:spcBef>
              <a:buClr>
                <a:schemeClr val="accent1"/>
              </a:buClr>
              <a:buSzPct val="80000"/>
            </a:pPr>
            <a:r>
              <a:rPr lang="en-US" sz="2000" dirty="0"/>
              <a:t>         Atharva Keshre  (002292694)</a:t>
            </a:r>
          </a:p>
          <a:p>
            <a:pPr>
              <a:spcBef>
                <a:spcPts val="1000"/>
              </a:spcBef>
              <a:buClr>
                <a:schemeClr val="accent1"/>
              </a:buClr>
              <a:buSzPct val="80000"/>
            </a:pPr>
            <a:r>
              <a:rPr lang="en-US" sz="2000" dirty="0"/>
              <a:t>         Atharv Joshi     (002292691)</a:t>
            </a:r>
          </a:p>
          <a:p>
            <a:pPr>
              <a:spcBef>
                <a:spcPts val="1000"/>
              </a:spcBef>
              <a:buClr>
                <a:schemeClr val="accent1"/>
              </a:buClr>
              <a:buSzPct val="80000"/>
            </a:pPr>
            <a:r>
              <a:rPr lang="en-US" sz="2000" dirty="0"/>
              <a:t>         Amisha </a:t>
            </a:r>
            <a:r>
              <a:rPr lang="en-US" sz="2000" dirty="0" err="1"/>
              <a:t>Bhawsar</a:t>
            </a:r>
            <a:r>
              <a:rPr lang="en-US" sz="2000" dirty="0"/>
              <a:t>  (002292691)</a:t>
            </a:r>
          </a:p>
        </p:txBody>
      </p:sp>
      <p:sp>
        <p:nvSpPr>
          <p:cNvPr id="5" name="Title 1">
            <a:extLst>
              <a:ext uri="{FF2B5EF4-FFF2-40B4-BE49-F238E27FC236}">
                <a16:creationId xmlns:a16="http://schemas.microsoft.com/office/drawing/2014/main" id="{DC77FAE4-CBA6-03B4-51EB-76E8C2CB7674}"/>
              </a:ext>
            </a:extLst>
          </p:cNvPr>
          <p:cNvSpPr txBox="1">
            <a:spLocks/>
          </p:cNvSpPr>
          <p:nvPr/>
        </p:nvSpPr>
        <p:spPr>
          <a:xfrm>
            <a:off x="5828575" y="288677"/>
            <a:ext cx="4859549" cy="155892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36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CSYE 7280 UX DESIGN/Testing</a:t>
            </a:r>
            <a:br>
              <a:rPr lang="en-US" sz="36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36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-Midterm</a:t>
            </a:r>
          </a:p>
        </p:txBody>
      </p:sp>
    </p:spTree>
    <p:extLst>
      <p:ext uri="{BB962C8B-B14F-4D97-AF65-F5344CB8AC3E}">
        <p14:creationId xmlns:p14="http://schemas.microsoft.com/office/powerpoint/2010/main" val="4159608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D12B5-BCFC-C219-690A-40112333F7FA}"/>
              </a:ext>
            </a:extLst>
          </p:cNvPr>
          <p:cNvSpPr>
            <a:spLocks noGrp="1"/>
          </p:cNvSpPr>
          <p:nvPr>
            <p:ph type="title"/>
          </p:nvPr>
        </p:nvSpPr>
        <p:spPr>
          <a:xfrm>
            <a:off x="4815007" y="621823"/>
            <a:ext cx="2561985" cy="792990"/>
          </a:xfrm>
        </p:spPr>
        <p:txBody>
          <a:bodyPr>
            <a:normAutofit/>
          </a:bodyPr>
          <a:lstStyle/>
          <a:p>
            <a:r>
              <a:rPr lang="en-IN" dirty="0">
                <a:solidFill>
                  <a:schemeClr val="tx1"/>
                </a:solidFill>
              </a:rPr>
              <a:t>Used Icons</a:t>
            </a:r>
          </a:p>
        </p:txBody>
      </p:sp>
      <p:pic>
        <p:nvPicPr>
          <p:cNvPr id="5" name="Content Placeholder 4" descr="Wi Fi">
            <a:extLst>
              <a:ext uri="{FF2B5EF4-FFF2-40B4-BE49-F238E27FC236}">
                <a16:creationId xmlns:a16="http://schemas.microsoft.com/office/drawing/2014/main" id="{85789112-0CED-3AF6-BF38-14F3E7F4B7A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3000" y="5481349"/>
            <a:ext cx="914400" cy="914400"/>
          </a:xfrm>
        </p:spPr>
      </p:pic>
      <p:pic>
        <p:nvPicPr>
          <p:cNvPr id="7" name="Graphic 6" descr="Full battery">
            <a:extLst>
              <a:ext uri="{FF2B5EF4-FFF2-40B4-BE49-F238E27FC236}">
                <a16:creationId xmlns:a16="http://schemas.microsoft.com/office/drawing/2014/main" id="{379CC3A3-1CC6-4B0C-01C0-8FC5A1DE3F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45891" y="2796285"/>
            <a:ext cx="914400" cy="914400"/>
          </a:xfrm>
          <a:prstGeom prst="rect">
            <a:avLst/>
          </a:prstGeom>
        </p:spPr>
      </p:pic>
      <p:pic>
        <p:nvPicPr>
          <p:cNvPr id="9" name="Graphic 8" descr="Magnifying glass">
            <a:extLst>
              <a:ext uri="{FF2B5EF4-FFF2-40B4-BE49-F238E27FC236}">
                <a16:creationId xmlns:a16="http://schemas.microsoft.com/office/drawing/2014/main" id="{394EED98-248B-4334-A64C-46EAB259CF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5900" y="1870441"/>
            <a:ext cx="914400" cy="914400"/>
          </a:xfrm>
          <a:prstGeom prst="rect">
            <a:avLst/>
          </a:prstGeom>
        </p:spPr>
      </p:pic>
      <p:pic>
        <p:nvPicPr>
          <p:cNvPr id="11" name="Graphic 10" descr="Add">
            <a:extLst>
              <a:ext uri="{FF2B5EF4-FFF2-40B4-BE49-F238E27FC236}">
                <a16:creationId xmlns:a16="http://schemas.microsoft.com/office/drawing/2014/main" id="{D43C46E1-EDE1-2A6C-CA78-4EBE9CFF007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2557" y="3266454"/>
            <a:ext cx="914400" cy="914400"/>
          </a:xfrm>
          <a:prstGeom prst="rect">
            <a:avLst/>
          </a:prstGeom>
        </p:spPr>
      </p:pic>
      <p:pic>
        <p:nvPicPr>
          <p:cNvPr id="13" name="Graphic 12" descr="Store">
            <a:extLst>
              <a:ext uri="{FF2B5EF4-FFF2-40B4-BE49-F238E27FC236}">
                <a16:creationId xmlns:a16="http://schemas.microsoft.com/office/drawing/2014/main" id="{04F42E23-5A9B-FA6E-5EE8-EF54B8CD40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53650" y="5418122"/>
            <a:ext cx="914400" cy="914400"/>
          </a:xfrm>
          <a:prstGeom prst="rect">
            <a:avLst/>
          </a:prstGeom>
        </p:spPr>
      </p:pic>
      <p:pic>
        <p:nvPicPr>
          <p:cNvPr id="15" name="Graphic 14" descr="Shopping cart">
            <a:extLst>
              <a:ext uri="{FF2B5EF4-FFF2-40B4-BE49-F238E27FC236}">
                <a16:creationId xmlns:a16="http://schemas.microsoft.com/office/drawing/2014/main" id="{817AEEB2-239B-9E29-A83E-FF28D9F345B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53650" y="4394641"/>
            <a:ext cx="914400" cy="914400"/>
          </a:xfrm>
          <a:prstGeom prst="rect">
            <a:avLst/>
          </a:prstGeom>
        </p:spPr>
      </p:pic>
      <p:pic>
        <p:nvPicPr>
          <p:cNvPr id="17" name="Graphic 16" descr="Trophy">
            <a:extLst>
              <a:ext uri="{FF2B5EF4-FFF2-40B4-BE49-F238E27FC236}">
                <a16:creationId xmlns:a16="http://schemas.microsoft.com/office/drawing/2014/main" id="{76F4E996-5D6E-0BB7-A9A9-4B1E25992D9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90278" y="5340196"/>
            <a:ext cx="914400" cy="914400"/>
          </a:xfrm>
          <a:prstGeom prst="rect">
            <a:avLst/>
          </a:prstGeom>
        </p:spPr>
      </p:pic>
      <p:pic>
        <p:nvPicPr>
          <p:cNvPr id="19" name="Graphic 18" descr="User">
            <a:extLst>
              <a:ext uri="{FF2B5EF4-FFF2-40B4-BE49-F238E27FC236}">
                <a16:creationId xmlns:a16="http://schemas.microsoft.com/office/drawing/2014/main" id="{4951C95D-9642-9DEA-0967-97CA834331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36422" y="3595413"/>
            <a:ext cx="914400" cy="914400"/>
          </a:xfrm>
          <a:prstGeom prst="rect">
            <a:avLst/>
          </a:prstGeom>
        </p:spPr>
      </p:pic>
      <p:pic>
        <p:nvPicPr>
          <p:cNvPr id="21" name="Graphic 20" descr="Line arrow Straight">
            <a:extLst>
              <a:ext uri="{FF2B5EF4-FFF2-40B4-BE49-F238E27FC236}">
                <a16:creationId xmlns:a16="http://schemas.microsoft.com/office/drawing/2014/main" id="{3E01BC21-D573-9075-DE90-0ED07FF8CA1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36422" y="4541010"/>
            <a:ext cx="914400" cy="914400"/>
          </a:xfrm>
          <a:prstGeom prst="rect">
            <a:avLst/>
          </a:prstGeom>
        </p:spPr>
      </p:pic>
      <p:pic>
        <p:nvPicPr>
          <p:cNvPr id="23" name="Graphic 22" descr="Pencil">
            <a:extLst>
              <a:ext uri="{FF2B5EF4-FFF2-40B4-BE49-F238E27FC236}">
                <a16:creationId xmlns:a16="http://schemas.microsoft.com/office/drawing/2014/main" id="{2629CF3C-0403-2C0F-F60D-C5E4C4EFBE8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604129" y="1918201"/>
            <a:ext cx="914400" cy="914400"/>
          </a:xfrm>
          <a:prstGeom prst="rect">
            <a:avLst/>
          </a:prstGeom>
        </p:spPr>
      </p:pic>
      <p:pic>
        <p:nvPicPr>
          <p:cNvPr id="25" name="Graphic 24" descr="Garbage">
            <a:extLst>
              <a:ext uri="{FF2B5EF4-FFF2-40B4-BE49-F238E27FC236}">
                <a16:creationId xmlns:a16="http://schemas.microsoft.com/office/drawing/2014/main" id="{99C0DBF4-4855-093A-872E-C86F82B0D11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43000" y="4292041"/>
            <a:ext cx="914400" cy="914400"/>
          </a:xfrm>
          <a:prstGeom prst="rect">
            <a:avLst/>
          </a:prstGeom>
        </p:spPr>
      </p:pic>
      <p:pic>
        <p:nvPicPr>
          <p:cNvPr id="27" name="Graphic 26" descr="Eye">
            <a:extLst>
              <a:ext uri="{FF2B5EF4-FFF2-40B4-BE49-F238E27FC236}">
                <a16:creationId xmlns:a16="http://schemas.microsoft.com/office/drawing/2014/main" id="{779DB0E4-82CD-B66E-AA30-412A42B6C96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43000" y="3112253"/>
            <a:ext cx="914400" cy="914400"/>
          </a:xfrm>
          <a:prstGeom prst="rect">
            <a:avLst/>
          </a:prstGeom>
        </p:spPr>
      </p:pic>
      <p:pic>
        <p:nvPicPr>
          <p:cNvPr id="29" name="Graphic 28" descr="Send">
            <a:extLst>
              <a:ext uri="{FF2B5EF4-FFF2-40B4-BE49-F238E27FC236}">
                <a16:creationId xmlns:a16="http://schemas.microsoft.com/office/drawing/2014/main" id="{9B0368B7-A0E2-2926-045A-31B43A008E8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43000" y="1986000"/>
            <a:ext cx="914400" cy="914400"/>
          </a:xfrm>
          <a:prstGeom prst="rect">
            <a:avLst/>
          </a:prstGeom>
        </p:spPr>
      </p:pic>
      <p:sp>
        <p:nvSpPr>
          <p:cNvPr id="30" name="TextBox 29">
            <a:extLst>
              <a:ext uri="{FF2B5EF4-FFF2-40B4-BE49-F238E27FC236}">
                <a16:creationId xmlns:a16="http://schemas.microsoft.com/office/drawing/2014/main" id="{A97D04BD-2303-5EAD-325F-D587E68235E3}"/>
              </a:ext>
            </a:extLst>
          </p:cNvPr>
          <p:cNvSpPr txBox="1"/>
          <p:nvPr/>
        </p:nvSpPr>
        <p:spPr>
          <a:xfrm>
            <a:off x="2278743" y="2190735"/>
            <a:ext cx="1451429" cy="369332"/>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Send Icon</a:t>
            </a:r>
          </a:p>
        </p:txBody>
      </p:sp>
      <p:sp>
        <p:nvSpPr>
          <p:cNvPr id="31" name="TextBox 30">
            <a:extLst>
              <a:ext uri="{FF2B5EF4-FFF2-40B4-BE49-F238E27FC236}">
                <a16:creationId xmlns:a16="http://schemas.microsoft.com/office/drawing/2014/main" id="{3B7B8E85-1E9D-0D6F-1276-ED32E953BAD5}"/>
              </a:ext>
            </a:extLst>
          </p:cNvPr>
          <p:cNvSpPr txBox="1"/>
          <p:nvPr/>
        </p:nvSpPr>
        <p:spPr>
          <a:xfrm>
            <a:off x="2278742" y="3341353"/>
            <a:ext cx="1826536" cy="923330"/>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Eye Icon/ Password Protection </a:t>
            </a:r>
          </a:p>
        </p:txBody>
      </p:sp>
      <p:sp>
        <p:nvSpPr>
          <p:cNvPr id="32" name="TextBox 31">
            <a:extLst>
              <a:ext uri="{FF2B5EF4-FFF2-40B4-BE49-F238E27FC236}">
                <a16:creationId xmlns:a16="http://schemas.microsoft.com/office/drawing/2014/main" id="{16945BD6-7060-0EA3-8FF9-FC10FC4D3FA1}"/>
              </a:ext>
            </a:extLst>
          </p:cNvPr>
          <p:cNvSpPr txBox="1"/>
          <p:nvPr/>
        </p:nvSpPr>
        <p:spPr>
          <a:xfrm>
            <a:off x="2352864" y="4619719"/>
            <a:ext cx="1451429" cy="923330"/>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Dustbin Icon/Delete Address</a:t>
            </a:r>
          </a:p>
        </p:txBody>
      </p:sp>
      <p:sp>
        <p:nvSpPr>
          <p:cNvPr id="33" name="TextBox 32">
            <a:extLst>
              <a:ext uri="{FF2B5EF4-FFF2-40B4-BE49-F238E27FC236}">
                <a16:creationId xmlns:a16="http://schemas.microsoft.com/office/drawing/2014/main" id="{B6EB7B0B-D3CD-DC42-33B8-8F46570363BA}"/>
              </a:ext>
            </a:extLst>
          </p:cNvPr>
          <p:cNvSpPr txBox="1"/>
          <p:nvPr/>
        </p:nvSpPr>
        <p:spPr>
          <a:xfrm>
            <a:off x="2366822" y="5743408"/>
            <a:ext cx="1451429" cy="646331"/>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WIFI Icon/Internet</a:t>
            </a:r>
          </a:p>
        </p:txBody>
      </p:sp>
      <p:sp>
        <p:nvSpPr>
          <p:cNvPr id="34" name="TextBox 33">
            <a:extLst>
              <a:ext uri="{FF2B5EF4-FFF2-40B4-BE49-F238E27FC236}">
                <a16:creationId xmlns:a16="http://schemas.microsoft.com/office/drawing/2014/main" id="{CB80263F-2FC2-C608-7C1A-4094BA708A78}"/>
              </a:ext>
            </a:extLst>
          </p:cNvPr>
          <p:cNvSpPr txBox="1"/>
          <p:nvPr/>
        </p:nvSpPr>
        <p:spPr>
          <a:xfrm>
            <a:off x="5823677" y="5538567"/>
            <a:ext cx="1451429" cy="369332"/>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Home Icon</a:t>
            </a:r>
          </a:p>
        </p:txBody>
      </p:sp>
      <p:sp>
        <p:nvSpPr>
          <p:cNvPr id="35" name="TextBox 34">
            <a:extLst>
              <a:ext uri="{FF2B5EF4-FFF2-40B4-BE49-F238E27FC236}">
                <a16:creationId xmlns:a16="http://schemas.microsoft.com/office/drawing/2014/main" id="{46E3818C-4A87-0796-4CE3-2604F7C38B33}"/>
              </a:ext>
            </a:extLst>
          </p:cNvPr>
          <p:cNvSpPr txBox="1"/>
          <p:nvPr/>
        </p:nvSpPr>
        <p:spPr>
          <a:xfrm>
            <a:off x="5873645" y="4541010"/>
            <a:ext cx="1675407" cy="646331"/>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Cart Icon/Add Item</a:t>
            </a:r>
          </a:p>
        </p:txBody>
      </p:sp>
      <p:sp>
        <p:nvSpPr>
          <p:cNvPr id="36" name="TextBox 35">
            <a:extLst>
              <a:ext uri="{FF2B5EF4-FFF2-40B4-BE49-F238E27FC236}">
                <a16:creationId xmlns:a16="http://schemas.microsoft.com/office/drawing/2014/main" id="{D46509F6-EE26-B8BF-A9EB-92A2BB459ED5}"/>
              </a:ext>
            </a:extLst>
          </p:cNvPr>
          <p:cNvSpPr txBox="1"/>
          <p:nvPr/>
        </p:nvSpPr>
        <p:spPr>
          <a:xfrm>
            <a:off x="5925563" y="3266454"/>
            <a:ext cx="1451429" cy="923330"/>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Add Icon/Add Address</a:t>
            </a:r>
          </a:p>
        </p:txBody>
      </p:sp>
      <p:sp>
        <p:nvSpPr>
          <p:cNvPr id="37" name="TextBox 36">
            <a:extLst>
              <a:ext uri="{FF2B5EF4-FFF2-40B4-BE49-F238E27FC236}">
                <a16:creationId xmlns:a16="http://schemas.microsoft.com/office/drawing/2014/main" id="{3DC9B9F1-1B4B-C058-687F-591B584B1E89}"/>
              </a:ext>
            </a:extLst>
          </p:cNvPr>
          <p:cNvSpPr txBox="1"/>
          <p:nvPr/>
        </p:nvSpPr>
        <p:spPr>
          <a:xfrm>
            <a:off x="5941657" y="2052235"/>
            <a:ext cx="1451429" cy="646331"/>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Edit Icon/Edit Address </a:t>
            </a:r>
          </a:p>
        </p:txBody>
      </p:sp>
      <p:sp>
        <p:nvSpPr>
          <p:cNvPr id="38" name="TextBox 37">
            <a:extLst>
              <a:ext uri="{FF2B5EF4-FFF2-40B4-BE49-F238E27FC236}">
                <a16:creationId xmlns:a16="http://schemas.microsoft.com/office/drawing/2014/main" id="{64DC90A9-07C2-D6D2-AAA1-2DF7207E25B5}"/>
              </a:ext>
            </a:extLst>
          </p:cNvPr>
          <p:cNvSpPr txBox="1"/>
          <p:nvPr/>
        </p:nvSpPr>
        <p:spPr>
          <a:xfrm>
            <a:off x="9597569" y="2112654"/>
            <a:ext cx="1451429" cy="369332"/>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Search Icon</a:t>
            </a:r>
          </a:p>
        </p:txBody>
      </p:sp>
      <p:sp>
        <p:nvSpPr>
          <p:cNvPr id="39" name="TextBox 38">
            <a:extLst>
              <a:ext uri="{FF2B5EF4-FFF2-40B4-BE49-F238E27FC236}">
                <a16:creationId xmlns:a16="http://schemas.microsoft.com/office/drawing/2014/main" id="{CCCB0073-E243-A282-E448-F4DC5CEA58BE}"/>
              </a:ext>
            </a:extLst>
          </p:cNvPr>
          <p:cNvSpPr txBox="1"/>
          <p:nvPr/>
        </p:nvSpPr>
        <p:spPr>
          <a:xfrm>
            <a:off x="9597569" y="3038153"/>
            <a:ext cx="1451429" cy="369332"/>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Battery Icon</a:t>
            </a:r>
          </a:p>
        </p:txBody>
      </p:sp>
      <p:sp>
        <p:nvSpPr>
          <p:cNvPr id="40" name="TextBox 39">
            <a:extLst>
              <a:ext uri="{FF2B5EF4-FFF2-40B4-BE49-F238E27FC236}">
                <a16:creationId xmlns:a16="http://schemas.microsoft.com/office/drawing/2014/main" id="{4E1A6AD0-8CFD-744D-3565-EFF08F6A7C89}"/>
              </a:ext>
            </a:extLst>
          </p:cNvPr>
          <p:cNvSpPr txBox="1"/>
          <p:nvPr/>
        </p:nvSpPr>
        <p:spPr>
          <a:xfrm>
            <a:off x="9597570" y="3905077"/>
            <a:ext cx="1451429" cy="369332"/>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Profile Icon</a:t>
            </a:r>
          </a:p>
        </p:txBody>
      </p:sp>
      <p:sp>
        <p:nvSpPr>
          <p:cNvPr id="41" name="TextBox 40">
            <a:extLst>
              <a:ext uri="{FF2B5EF4-FFF2-40B4-BE49-F238E27FC236}">
                <a16:creationId xmlns:a16="http://schemas.microsoft.com/office/drawing/2014/main" id="{2AC1598B-5E36-B5FB-DC37-921B7C981F73}"/>
              </a:ext>
            </a:extLst>
          </p:cNvPr>
          <p:cNvSpPr txBox="1"/>
          <p:nvPr/>
        </p:nvSpPr>
        <p:spPr>
          <a:xfrm>
            <a:off x="9597570" y="4772001"/>
            <a:ext cx="1451429" cy="369332"/>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Go Back Icon</a:t>
            </a:r>
          </a:p>
        </p:txBody>
      </p:sp>
      <p:sp>
        <p:nvSpPr>
          <p:cNvPr id="42" name="TextBox 41">
            <a:extLst>
              <a:ext uri="{FF2B5EF4-FFF2-40B4-BE49-F238E27FC236}">
                <a16:creationId xmlns:a16="http://schemas.microsoft.com/office/drawing/2014/main" id="{708D8F3D-A0DE-E7BA-6AFE-715E658BCED8}"/>
              </a:ext>
            </a:extLst>
          </p:cNvPr>
          <p:cNvSpPr txBox="1"/>
          <p:nvPr/>
        </p:nvSpPr>
        <p:spPr>
          <a:xfrm>
            <a:off x="9660305" y="5646221"/>
            <a:ext cx="1451429" cy="369332"/>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Rewards Icon</a:t>
            </a:r>
          </a:p>
        </p:txBody>
      </p:sp>
    </p:spTree>
    <p:extLst>
      <p:ext uri="{BB962C8B-B14F-4D97-AF65-F5344CB8AC3E}">
        <p14:creationId xmlns:p14="http://schemas.microsoft.com/office/powerpoint/2010/main" val="1113492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5F71F7-F702-74AE-774B-243F5FAAEEAE}"/>
              </a:ext>
            </a:extLst>
          </p:cNvPr>
          <p:cNvSpPr>
            <a:spLocks noGrp="1"/>
          </p:cNvSpPr>
          <p:nvPr>
            <p:ph type="title"/>
          </p:nvPr>
        </p:nvSpPr>
        <p:spPr>
          <a:xfrm>
            <a:off x="649224" y="645106"/>
            <a:ext cx="6574536" cy="1259894"/>
          </a:xfrm>
        </p:spPr>
        <p:txBody>
          <a:bodyPr>
            <a:normAutofit/>
          </a:bodyPr>
          <a:lstStyle/>
          <a:p>
            <a:r>
              <a:rPr lang="en-IN" dirty="0"/>
              <a:t>DESIGN PROCESS</a:t>
            </a:r>
          </a:p>
        </p:txBody>
      </p:sp>
      <p:sp>
        <p:nvSpPr>
          <p:cNvPr id="15" name="Rectangle 14">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Content Placeholder 5">
            <a:extLst>
              <a:ext uri="{FF2B5EF4-FFF2-40B4-BE49-F238E27FC236}">
                <a16:creationId xmlns:a16="http://schemas.microsoft.com/office/drawing/2014/main" id="{8FB24CE7-01B0-7FF2-355B-B48BDD4D191F}"/>
              </a:ext>
            </a:extLst>
          </p:cNvPr>
          <p:cNvSpPr>
            <a:spLocks noGrp="1"/>
          </p:cNvSpPr>
          <p:nvPr>
            <p:ph idx="1"/>
          </p:nvPr>
        </p:nvSpPr>
        <p:spPr>
          <a:xfrm>
            <a:off x="648457" y="1546606"/>
            <a:ext cx="6574535" cy="3759253"/>
          </a:xfrm>
        </p:spPr>
        <p:txBody>
          <a:bodyPr>
            <a:noAutofit/>
          </a:bodyPr>
          <a:lstStyle/>
          <a:p>
            <a:pPr marL="0" indent="0">
              <a:lnSpc>
                <a:spcPct val="90000"/>
              </a:lnSpc>
              <a:buNone/>
            </a:pPr>
            <a:r>
              <a:rPr lang="en-US" sz="1600" b="1" dirty="0">
                <a:latin typeface="Calibri" panose="020F0502020204030204" pitchFamily="34" charset="0"/>
                <a:ea typeface="Calibri" panose="020F0502020204030204" pitchFamily="34" charset="0"/>
                <a:cs typeface="Calibri" panose="020F0502020204030204" pitchFamily="34" charset="0"/>
              </a:rPr>
              <a:t>1. Empathize:</a:t>
            </a:r>
          </a:p>
          <a:p>
            <a:pPr>
              <a:lnSpc>
                <a:spcPct val="90000"/>
              </a:lnSpc>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Conduct interviews, surveys, and observations to understand the needs, preferences, and pain points of both farmers and consumers in the local food ecosystem.</a:t>
            </a:r>
          </a:p>
          <a:p>
            <a:pPr>
              <a:lnSpc>
                <a:spcPct val="90000"/>
              </a:lnSpc>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Create user personas to represent the different types of users who will interact with the Harvest Hub app.</a:t>
            </a:r>
          </a:p>
          <a:p>
            <a:pPr>
              <a:lnSpc>
                <a:spcPct val="90000"/>
              </a:lnSpc>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Compile insights and empathize with users' experiences to gain a deep understanding of their motivations and challenges.</a:t>
            </a:r>
          </a:p>
          <a:p>
            <a:pPr marL="0" indent="0">
              <a:lnSpc>
                <a:spcPct val="90000"/>
              </a:lnSpc>
              <a:buNone/>
            </a:pPr>
            <a:r>
              <a:rPr lang="en-US" sz="1600" b="1" dirty="0">
                <a:latin typeface="Calibri" panose="020F0502020204030204" pitchFamily="34" charset="0"/>
                <a:ea typeface="Calibri" panose="020F0502020204030204" pitchFamily="34" charset="0"/>
                <a:cs typeface="Calibri" panose="020F0502020204030204" pitchFamily="34" charset="0"/>
              </a:rPr>
              <a:t>2. Define:</a:t>
            </a:r>
          </a:p>
          <a:p>
            <a:pPr>
              <a:lnSpc>
                <a:spcPct val="90000"/>
              </a:lnSpc>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Synthesize the research findings to identify key problems and opportunities that the Harvest Hub app can address.</a:t>
            </a:r>
          </a:p>
          <a:p>
            <a:pPr>
              <a:lnSpc>
                <a:spcPct val="90000"/>
              </a:lnSpc>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Define the goals and objectives of the app, considering the needs of both farmers and consumers.</a:t>
            </a:r>
          </a:p>
          <a:p>
            <a:pPr>
              <a:lnSpc>
                <a:spcPct val="90000"/>
              </a:lnSpc>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Develop a problem statement that succinctly captures the main challenge the app aims to solve and the value it will provide to users.</a:t>
            </a:r>
          </a:p>
          <a:p>
            <a:pPr marL="0" indent="0">
              <a:lnSpc>
                <a:spcPct val="90000"/>
              </a:lnSpc>
              <a:buNone/>
            </a:pPr>
            <a:endParaRPr lang="en-IN" sz="1600" dirty="0"/>
          </a:p>
          <a:p>
            <a:pPr>
              <a:lnSpc>
                <a:spcPct val="90000"/>
              </a:lnSpc>
              <a:buFont typeface="Arial" panose="020B0604020202020204" pitchFamily="34" charset="0"/>
              <a:buChar char="•"/>
            </a:pPr>
            <a:endParaRPr lang="en-IN" sz="1600" dirty="0">
              <a:highlight>
                <a:srgbClr val="212121"/>
              </a:highlight>
              <a:latin typeface="Söhne"/>
            </a:endParaRPr>
          </a:p>
        </p:txBody>
      </p:sp>
      <p:pic>
        <p:nvPicPr>
          <p:cNvPr id="8" name="Picture 7">
            <a:extLst>
              <a:ext uri="{FF2B5EF4-FFF2-40B4-BE49-F238E27FC236}">
                <a16:creationId xmlns:a16="http://schemas.microsoft.com/office/drawing/2014/main" id="{96F39772-8E2E-5B51-C3C7-7A77849DB884}"/>
              </a:ext>
            </a:extLst>
          </p:cNvPr>
          <p:cNvPicPr>
            <a:picLocks noChangeAspect="1"/>
          </p:cNvPicPr>
          <p:nvPr/>
        </p:nvPicPr>
        <p:blipFill>
          <a:blip r:embed="rId2"/>
          <a:stretch>
            <a:fillRect/>
          </a:stretch>
        </p:blipFill>
        <p:spPr>
          <a:xfrm>
            <a:off x="7562088" y="2258685"/>
            <a:ext cx="3981455" cy="2020588"/>
          </a:xfrm>
          <a:prstGeom prst="rect">
            <a:avLst/>
          </a:prstGeom>
        </p:spPr>
      </p:pic>
      <p:sp>
        <p:nvSpPr>
          <p:cNvPr id="17"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151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7E43E4BE-230D-7491-18A2-3BCBFB806D68}"/>
              </a:ext>
            </a:extLst>
          </p:cNvPr>
          <p:cNvSpPr>
            <a:spLocks noGrp="1"/>
          </p:cNvSpPr>
          <p:nvPr>
            <p:ph idx="1"/>
          </p:nvPr>
        </p:nvSpPr>
        <p:spPr>
          <a:xfrm>
            <a:off x="648457" y="290500"/>
            <a:ext cx="6574535" cy="3759253"/>
          </a:xfrm>
        </p:spPr>
        <p:txBody>
          <a:bodyPr>
            <a:noAutofit/>
          </a:bodyPr>
          <a:lstStyle/>
          <a:p>
            <a:pPr marL="0" indent="0">
              <a:lnSpc>
                <a:spcPct val="90000"/>
              </a:lnSpc>
              <a:buNone/>
            </a:pPr>
            <a:r>
              <a:rPr lang="en-US" sz="1400" b="1" dirty="0">
                <a:latin typeface="Calibri" panose="020F0502020204030204" pitchFamily="34" charset="0"/>
                <a:ea typeface="Calibri" panose="020F0502020204030204" pitchFamily="34" charset="0"/>
                <a:cs typeface="Calibri" panose="020F0502020204030204" pitchFamily="34" charset="0"/>
              </a:rPr>
              <a:t>3. Ideate:</a:t>
            </a:r>
          </a:p>
          <a:p>
            <a:pPr marL="742950" lvl="1" indent="-285750">
              <a:lnSpc>
                <a:spcPct val="90000"/>
              </a:lnSpc>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Brainstorm potential solutions and features that could address the identified problems and meet the needs of users.</a:t>
            </a:r>
          </a:p>
          <a:p>
            <a:pPr marL="742950" lvl="1" indent="-285750">
              <a:lnSpc>
                <a:spcPct val="90000"/>
              </a:lnSpc>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Use techniques like mind mapping, sketching, and brainstorming sessions to generate creative ideas.</a:t>
            </a:r>
          </a:p>
          <a:p>
            <a:pPr marL="742950" lvl="1" indent="-285750">
              <a:lnSpc>
                <a:spcPct val="90000"/>
              </a:lnSpc>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Prioritize ideas based on feasibility, impact, and alignment with the project goals.</a:t>
            </a:r>
          </a:p>
          <a:p>
            <a:pPr marL="0" indent="0">
              <a:lnSpc>
                <a:spcPct val="90000"/>
              </a:lnSpc>
              <a:buNone/>
            </a:pPr>
            <a:r>
              <a:rPr lang="en-US" sz="1400" b="1" dirty="0">
                <a:latin typeface="Calibri" panose="020F0502020204030204" pitchFamily="34" charset="0"/>
                <a:ea typeface="Calibri" panose="020F0502020204030204" pitchFamily="34" charset="0"/>
                <a:cs typeface="Calibri" panose="020F0502020204030204" pitchFamily="34" charset="0"/>
              </a:rPr>
              <a:t>4. Deliver:</a:t>
            </a:r>
          </a:p>
          <a:p>
            <a:pPr marL="742950" lvl="1" indent="-285750">
              <a:lnSpc>
                <a:spcPct val="90000"/>
              </a:lnSpc>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Translate the selected ideas into tangible design concepts and prototypes using tools like Figma.</a:t>
            </a:r>
          </a:p>
          <a:p>
            <a:pPr marL="742950" lvl="1" indent="-285750">
              <a:lnSpc>
                <a:spcPct val="90000"/>
              </a:lnSpc>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Develop wireframes and mockups to visualize the app's layout, features, and user flow.</a:t>
            </a:r>
          </a:p>
          <a:p>
            <a:pPr marL="742950" lvl="1" indent="-285750">
              <a:lnSpc>
                <a:spcPct val="90000"/>
              </a:lnSpc>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Iterate on the designs based on feedback from stakeholders, refining and improving the user experience.</a:t>
            </a:r>
          </a:p>
          <a:p>
            <a:pPr marL="0" indent="0">
              <a:lnSpc>
                <a:spcPct val="90000"/>
              </a:lnSpc>
              <a:buNone/>
            </a:pPr>
            <a:r>
              <a:rPr lang="en-US" sz="1400" b="1" dirty="0">
                <a:latin typeface="Calibri" panose="020F0502020204030204" pitchFamily="34" charset="0"/>
                <a:ea typeface="Calibri" panose="020F0502020204030204" pitchFamily="34" charset="0"/>
                <a:cs typeface="Calibri" panose="020F0502020204030204" pitchFamily="34" charset="0"/>
              </a:rPr>
              <a:t>5. Test:</a:t>
            </a:r>
          </a:p>
          <a:p>
            <a:pPr marL="742950" lvl="1" indent="-285750">
              <a:lnSpc>
                <a:spcPct val="90000"/>
              </a:lnSpc>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Conduct usability testing with representative users to evaluate the effectiveness and usability of the app's design.</a:t>
            </a:r>
          </a:p>
          <a:p>
            <a:pPr marL="742950" lvl="1" indent="-285750">
              <a:lnSpc>
                <a:spcPct val="90000"/>
              </a:lnSpc>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Gather feedback on the app's functionality, navigation, and overall user experience.</a:t>
            </a:r>
          </a:p>
          <a:p>
            <a:pPr marL="742950" lvl="1" indent="-285750">
              <a:lnSpc>
                <a:spcPct val="90000"/>
              </a:lnSpc>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Analyze the test results to identify areas for improvement and make iterative changes to the design.</a:t>
            </a:r>
          </a:p>
          <a:p>
            <a:pPr marL="742950" lvl="1" indent="-285750">
              <a:lnSpc>
                <a:spcPct val="90000"/>
              </a:lnSpc>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Continue testing and iterating until the app meets the needs and expectations of its users.</a:t>
            </a:r>
          </a:p>
          <a:p>
            <a:pPr>
              <a:lnSpc>
                <a:spcPct val="90000"/>
              </a:lnSpc>
            </a:pPr>
            <a:endParaRPr lang="en-IN" sz="1400" dirty="0">
              <a:latin typeface="Calibri" panose="020F0502020204030204" pitchFamily="34" charset="0"/>
              <a:ea typeface="Calibri" panose="020F0502020204030204" pitchFamily="34" charset="0"/>
              <a:cs typeface="Calibri" panose="020F0502020204030204" pitchFamily="34" charset="0"/>
            </a:endParaRPr>
          </a:p>
        </p:txBody>
      </p:sp>
      <p:pic>
        <p:nvPicPr>
          <p:cNvPr id="7" name="Graphic 6" descr="Person with Idea">
            <a:extLst>
              <a:ext uri="{FF2B5EF4-FFF2-40B4-BE49-F238E27FC236}">
                <a16:creationId xmlns:a16="http://schemas.microsoft.com/office/drawing/2014/main" id="{70512C84-908F-195E-D9D7-AF53155111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2088" y="1278252"/>
            <a:ext cx="3981455" cy="3981455"/>
          </a:xfrm>
          <a:prstGeom prst="rect">
            <a:avLst/>
          </a:prstGeom>
        </p:spPr>
      </p:pic>
      <p:sp>
        <p:nvSpPr>
          <p:cNvPr id="14"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939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D7AC9D36-6686-8CF1-BEDE-38A42119C490}"/>
            </a:ext>
          </a:extLst>
        </p:cNvPr>
        <p:cNvGrpSpPr/>
        <p:nvPr/>
      </p:nvGrpSpPr>
      <p:grpSpPr>
        <a:xfrm>
          <a:off x="0" y="0"/>
          <a:ext cx="0" cy="0"/>
          <a:chOff x="0" y="0"/>
          <a:chExt cx="0" cy="0"/>
        </a:xfrm>
      </p:grpSpPr>
      <p:grpSp>
        <p:nvGrpSpPr>
          <p:cNvPr id="2055" name="Group 2054">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056"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057"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058"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059"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060"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061"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062"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063"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064"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065"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066"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067"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069" name="Group 2068">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070"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071"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072"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073"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074"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075"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076"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077"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078"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079"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080"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081"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083" name="Rectangle 2082">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85"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2087" name="Rectangle 2086">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9" name="Group 2088">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090"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091"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092"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093"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094"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095"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096"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097"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098"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099"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100"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101"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2" name="Title 1">
            <a:extLst>
              <a:ext uri="{FF2B5EF4-FFF2-40B4-BE49-F238E27FC236}">
                <a16:creationId xmlns:a16="http://schemas.microsoft.com/office/drawing/2014/main" id="{0513AD6A-B351-180D-ABAA-5586417118BD}"/>
              </a:ext>
            </a:extLst>
          </p:cNvPr>
          <p:cNvSpPr>
            <a:spLocks noGrp="1"/>
          </p:cNvSpPr>
          <p:nvPr>
            <p:ph type="title"/>
          </p:nvPr>
        </p:nvSpPr>
        <p:spPr>
          <a:xfrm>
            <a:off x="2589213" y="4529540"/>
            <a:ext cx="8915399" cy="1162423"/>
          </a:xfrm>
        </p:spPr>
        <p:txBody>
          <a:bodyPr vert="horz" lIns="91440" tIns="45720" rIns="91440" bIns="45720" rtlCol="0" anchor="b">
            <a:normAutofit/>
          </a:bodyPr>
          <a:lstStyle/>
          <a:p>
            <a:r>
              <a:rPr lang="en-US" sz="5400" b="1">
                <a:effectLst>
                  <a:outerShdw blurRad="38100" dist="38100" dir="2700000" algn="tl">
                    <a:srgbClr val="000000">
                      <a:alpha val="43137"/>
                    </a:srgbClr>
                  </a:outerShdw>
                </a:effectLst>
              </a:rPr>
              <a:t>TARGET AUDIENCE</a:t>
            </a:r>
          </a:p>
        </p:txBody>
      </p:sp>
      <p:grpSp>
        <p:nvGrpSpPr>
          <p:cNvPr id="2103" name="Group 2102">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104"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105"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106"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107"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108"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109"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110"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111"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112"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113"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114"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115"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117" name="Rectangle 2116">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050" name="Picture 2">
            <a:extLst>
              <a:ext uri="{FF2B5EF4-FFF2-40B4-BE49-F238E27FC236}">
                <a16:creationId xmlns:a16="http://schemas.microsoft.com/office/drawing/2014/main" id="{A439B375-68E0-186B-C742-D7D309ABC9D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89212" y="640080"/>
            <a:ext cx="8787156" cy="3602736"/>
          </a:xfrm>
          <a:prstGeom prst="rect">
            <a:avLst/>
          </a:prstGeom>
          <a:noFill/>
          <a:extLst>
            <a:ext uri="{909E8E84-426E-40DD-AFC4-6F175D3DCCD1}">
              <a14:hiddenFill xmlns:a14="http://schemas.microsoft.com/office/drawing/2010/main">
                <a:solidFill>
                  <a:srgbClr val="FFFFFF"/>
                </a:solidFill>
              </a14:hiddenFill>
            </a:ext>
          </a:extLst>
        </p:spPr>
      </p:pic>
      <p:sp>
        <p:nvSpPr>
          <p:cNvPr id="2119"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Tree>
    <p:extLst>
      <p:ext uri="{BB962C8B-B14F-4D97-AF65-F5344CB8AC3E}">
        <p14:creationId xmlns:p14="http://schemas.microsoft.com/office/powerpoint/2010/main" val="153860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84ABB-FE78-397A-6494-BBBD2A9777D7}"/>
              </a:ext>
            </a:extLst>
          </p:cNvPr>
          <p:cNvSpPr>
            <a:spLocks noGrp="1"/>
          </p:cNvSpPr>
          <p:nvPr>
            <p:ph type="title"/>
          </p:nvPr>
        </p:nvSpPr>
        <p:spPr/>
        <p:txBody>
          <a:bodyPr/>
          <a:lstStyle/>
          <a:p>
            <a:r>
              <a:rPr lang="en-IN" dirty="0">
                <a:solidFill>
                  <a:schemeClr val="tx1"/>
                </a:solidFill>
              </a:rPr>
              <a:t>TARRGET AUDIENCE</a:t>
            </a:r>
          </a:p>
        </p:txBody>
      </p:sp>
      <p:graphicFrame>
        <p:nvGraphicFramePr>
          <p:cNvPr id="4" name="Content Placeholder 3">
            <a:extLst>
              <a:ext uri="{FF2B5EF4-FFF2-40B4-BE49-F238E27FC236}">
                <a16:creationId xmlns:a16="http://schemas.microsoft.com/office/drawing/2014/main" id="{7C756DC0-33AA-F23E-6964-77A0402BD7CB}"/>
              </a:ext>
            </a:extLst>
          </p:cNvPr>
          <p:cNvGraphicFramePr>
            <a:graphicFrameLocks noGrp="1"/>
          </p:cNvGraphicFramePr>
          <p:nvPr>
            <p:ph idx="1"/>
            <p:extLst>
              <p:ext uri="{D42A27DB-BD31-4B8C-83A1-F6EECF244321}">
                <p14:modId xmlns:p14="http://schemas.microsoft.com/office/powerpoint/2010/main" val="4101975177"/>
              </p:ext>
            </p:extLst>
          </p:nvPr>
        </p:nvGraphicFramePr>
        <p:xfrm>
          <a:off x="1143001" y="2057400"/>
          <a:ext cx="9568542" cy="2966720"/>
        </p:xfrm>
        <a:graphic>
          <a:graphicData uri="http://schemas.openxmlformats.org/drawingml/2006/table">
            <a:tbl>
              <a:tblPr firstRow="1" bandRow="1">
                <a:tableStyleId>{5C22544A-7EE6-4342-B048-85BDC9FD1C3A}</a:tableStyleId>
              </a:tblPr>
              <a:tblGrid>
                <a:gridCol w="1114119">
                  <a:extLst>
                    <a:ext uri="{9D8B030D-6E8A-4147-A177-3AD203B41FA5}">
                      <a16:colId xmlns:a16="http://schemas.microsoft.com/office/drawing/2014/main" val="2218213315"/>
                    </a:ext>
                  </a:extLst>
                </a:gridCol>
                <a:gridCol w="6577253">
                  <a:extLst>
                    <a:ext uri="{9D8B030D-6E8A-4147-A177-3AD203B41FA5}">
                      <a16:colId xmlns:a16="http://schemas.microsoft.com/office/drawing/2014/main" val="2285953500"/>
                    </a:ext>
                  </a:extLst>
                </a:gridCol>
                <a:gridCol w="1877170">
                  <a:extLst>
                    <a:ext uri="{9D8B030D-6E8A-4147-A177-3AD203B41FA5}">
                      <a16:colId xmlns:a16="http://schemas.microsoft.com/office/drawing/2014/main" val="4226146770"/>
                    </a:ext>
                  </a:extLst>
                </a:gridCol>
              </a:tblGrid>
              <a:tr h="370840">
                <a:tc>
                  <a:txBody>
                    <a:bodyPr/>
                    <a:lstStyle/>
                    <a:p>
                      <a:r>
                        <a:rPr lang="en-IN" dirty="0"/>
                        <a:t>S.NO.</a:t>
                      </a:r>
                    </a:p>
                  </a:txBody>
                  <a:tcPr/>
                </a:tc>
                <a:tc>
                  <a:txBody>
                    <a:bodyPr/>
                    <a:lstStyle/>
                    <a:p>
                      <a:r>
                        <a:rPr lang="en-IN" dirty="0"/>
                        <a:t>TARGET AUDIENCES </a:t>
                      </a:r>
                    </a:p>
                  </a:txBody>
                  <a:tcPr/>
                </a:tc>
                <a:tc>
                  <a:txBody>
                    <a:bodyPr/>
                    <a:lstStyle/>
                    <a:p>
                      <a:r>
                        <a:rPr lang="en-IN" dirty="0"/>
                        <a:t>AGE</a:t>
                      </a:r>
                    </a:p>
                  </a:txBody>
                  <a:tcPr/>
                </a:tc>
                <a:extLst>
                  <a:ext uri="{0D108BD9-81ED-4DB2-BD59-A6C34878D82A}">
                    <a16:rowId xmlns:a16="http://schemas.microsoft.com/office/drawing/2014/main" val="94294793"/>
                  </a:ext>
                </a:extLst>
              </a:tr>
              <a:tr h="370840">
                <a:tc>
                  <a:txBody>
                    <a:bodyPr/>
                    <a:lstStyle/>
                    <a:p>
                      <a:pPr marL="0" indent="0">
                        <a:buFont typeface="+mj-lt"/>
                        <a:buNone/>
                      </a:pPr>
                      <a:r>
                        <a:rPr lang="en-IN" dirty="0"/>
                        <a:t>1. </a:t>
                      </a:r>
                    </a:p>
                  </a:txBody>
                  <a:tcPr/>
                </a:tc>
                <a:tc>
                  <a:txBody>
                    <a:bodyPr/>
                    <a:lstStyle/>
                    <a:p>
                      <a:r>
                        <a:rPr lang="en-IN" dirty="0"/>
                        <a:t>Health Conscious Individuals </a:t>
                      </a:r>
                    </a:p>
                  </a:txBody>
                  <a:tcPr/>
                </a:tc>
                <a:tc>
                  <a:txBody>
                    <a:bodyPr/>
                    <a:lstStyle/>
                    <a:p>
                      <a:r>
                        <a:rPr lang="en-IN" dirty="0"/>
                        <a:t>25-55</a:t>
                      </a:r>
                    </a:p>
                  </a:txBody>
                  <a:tcPr/>
                </a:tc>
                <a:extLst>
                  <a:ext uri="{0D108BD9-81ED-4DB2-BD59-A6C34878D82A}">
                    <a16:rowId xmlns:a16="http://schemas.microsoft.com/office/drawing/2014/main" val="3177538184"/>
                  </a:ext>
                </a:extLst>
              </a:tr>
              <a:tr h="370840">
                <a:tc>
                  <a:txBody>
                    <a:bodyPr/>
                    <a:lstStyle/>
                    <a:p>
                      <a:pPr marL="0" indent="0">
                        <a:buFont typeface="+mj-lt"/>
                        <a:buNone/>
                      </a:pPr>
                      <a:r>
                        <a:rPr lang="en-IN" dirty="0"/>
                        <a:t>2.</a:t>
                      </a:r>
                    </a:p>
                  </a:txBody>
                  <a:tcPr/>
                </a:tc>
                <a:tc>
                  <a:txBody>
                    <a:bodyPr/>
                    <a:lstStyle/>
                    <a:p>
                      <a:r>
                        <a:rPr lang="en-IN" dirty="0"/>
                        <a:t>Busy Professional </a:t>
                      </a:r>
                    </a:p>
                  </a:txBody>
                  <a:tcPr/>
                </a:tc>
                <a:tc>
                  <a:txBody>
                    <a:bodyPr/>
                    <a:lstStyle/>
                    <a:p>
                      <a:r>
                        <a:rPr lang="en-IN" dirty="0"/>
                        <a:t>25-55</a:t>
                      </a:r>
                    </a:p>
                  </a:txBody>
                  <a:tcPr/>
                </a:tc>
                <a:extLst>
                  <a:ext uri="{0D108BD9-81ED-4DB2-BD59-A6C34878D82A}">
                    <a16:rowId xmlns:a16="http://schemas.microsoft.com/office/drawing/2014/main" val="1696870940"/>
                  </a:ext>
                </a:extLst>
              </a:tr>
              <a:tr h="370840">
                <a:tc>
                  <a:txBody>
                    <a:bodyPr/>
                    <a:lstStyle/>
                    <a:p>
                      <a:pPr marL="0" indent="0">
                        <a:buFont typeface="+mj-lt"/>
                        <a:buNone/>
                      </a:pPr>
                      <a:r>
                        <a:rPr lang="en-IN" dirty="0"/>
                        <a:t>3.</a:t>
                      </a:r>
                    </a:p>
                  </a:txBody>
                  <a:tcPr/>
                </a:tc>
                <a:tc>
                  <a:txBody>
                    <a:bodyPr/>
                    <a:lstStyle/>
                    <a:p>
                      <a:r>
                        <a:rPr lang="en-IN" dirty="0"/>
                        <a:t>Environmentally Conscious Customers</a:t>
                      </a:r>
                    </a:p>
                  </a:txBody>
                  <a:tcPr/>
                </a:tc>
                <a:tc>
                  <a:txBody>
                    <a:bodyPr/>
                    <a:lstStyle/>
                    <a:p>
                      <a:r>
                        <a:rPr lang="en-IN" dirty="0"/>
                        <a:t>18-65</a:t>
                      </a:r>
                    </a:p>
                  </a:txBody>
                  <a:tcPr/>
                </a:tc>
                <a:extLst>
                  <a:ext uri="{0D108BD9-81ED-4DB2-BD59-A6C34878D82A}">
                    <a16:rowId xmlns:a16="http://schemas.microsoft.com/office/drawing/2014/main" val="823653192"/>
                  </a:ext>
                </a:extLst>
              </a:tr>
              <a:tr h="370840">
                <a:tc>
                  <a:txBody>
                    <a:bodyPr/>
                    <a:lstStyle/>
                    <a:p>
                      <a:pPr marL="0" indent="0">
                        <a:buFont typeface="+mj-lt"/>
                        <a:buNone/>
                      </a:pPr>
                      <a:r>
                        <a:rPr lang="en-IN" dirty="0"/>
                        <a:t>4. </a:t>
                      </a:r>
                    </a:p>
                  </a:txBody>
                  <a:tcPr/>
                </a:tc>
                <a:tc>
                  <a:txBody>
                    <a:bodyPr/>
                    <a:lstStyle/>
                    <a:p>
                      <a:r>
                        <a:rPr lang="en-IN" dirty="0"/>
                        <a:t>Food Enthusiasts</a:t>
                      </a:r>
                    </a:p>
                  </a:txBody>
                  <a:tcPr/>
                </a:tc>
                <a:tc>
                  <a:txBody>
                    <a:bodyPr/>
                    <a:lstStyle/>
                    <a:p>
                      <a:r>
                        <a:rPr lang="en-IN" dirty="0"/>
                        <a:t>18-65</a:t>
                      </a:r>
                    </a:p>
                  </a:txBody>
                  <a:tcPr/>
                </a:tc>
                <a:extLst>
                  <a:ext uri="{0D108BD9-81ED-4DB2-BD59-A6C34878D82A}">
                    <a16:rowId xmlns:a16="http://schemas.microsoft.com/office/drawing/2014/main" val="652184009"/>
                  </a:ext>
                </a:extLst>
              </a:tr>
              <a:tr h="370840">
                <a:tc>
                  <a:txBody>
                    <a:bodyPr/>
                    <a:lstStyle/>
                    <a:p>
                      <a:pPr marL="0" indent="0">
                        <a:buFont typeface="+mj-lt"/>
                        <a:buNone/>
                      </a:pPr>
                      <a:r>
                        <a:rPr lang="en-IN" dirty="0"/>
                        <a:t>5. </a:t>
                      </a:r>
                    </a:p>
                  </a:txBody>
                  <a:tcPr/>
                </a:tc>
                <a:tc>
                  <a:txBody>
                    <a:bodyPr/>
                    <a:lstStyle/>
                    <a:p>
                      <a:r>
                        <a:rPr lang="en-IN" dirty="0"/>
                        <a:t>Local Agricultural Supporter</a:t>
                      </a:r>
                    </a:p>
                  </a:txBody>
                  <a:tcPr/>
                </a:tc>
                <a:tc>
                  <a:txBody>
                    <a:bodyPr/>
                    <a:lstStyle/>
                    <a:p>
                      <a:r>
                        <a:rPr lang="en-IN" dirty="0"/>
                        <a:t>25-55</a:t>
                      </a:r>
                    </a:p>
                  </a:txBody>
                  <a:tcPr/>
                </a:tc>
                <a:extLst>
                  <a:ext uri="{0D108BD9-81ED-4DB2-BD59-A6C34878D82A}">
                    <a16:rowId xmlns:a16="http://schemas.microsoft.com/office/drawing/2014/main" val="676619533"/>
                  </a:ext>
                </a:extLst>
              </a:tr>
              <a:tr h="370840">
                <a:tc>
                  <a:txBody>
                    <a:bodyPr/>
                    <a:lstStyle/>
                    <a:p>
                      <a:pPr marL="0" indent="0">
                        <a:buFont typeface="+mj-lt"/>
                        <a:buNone/>
                      </a:pPr>
                      <a:r>
                        <a:rPr lang="en-IN" dirty="0"/>
                        <a:t>6.</a:t>
                      </a:r>
                    </a:p>
                  </a:txBody>
                  <a:tcPr/>
                </a:tc>
                <a:tc>
                  <a:txBody>
                    <a:bodyPr/>
                    <a:lstStyle/>
                    <a:p>
                      <a:r>
                        <a:rPr lang="en-IN" dirty="0"/>
                        <a:t>Farmers</a:t>
                      </a:r>
                    </a:p>
                  </a:txBody>
                  <a:tcPr/>
                </a:tc>
                <a:tc>
                  <a:txBody>
                    <a:bodyPr/>
                    <a:lstStyle/>
                    <a:p>
                      <a:r>
                        <a:rPr lang="en-IN" dirty="0"/>
                        <a:t>25-55</a:t>
                      </a:r>
                    </a:p>
                  </a:txBody>
                  <a:tcPr/>
                </a:tc>
                <a:extLst>
                  <a:ext uri="{0D108BD9-81ED-4DB2-BD59-A6C34878D82A}">
                    <a16:rowId xmlns:a16="http://schemas.microsoft.com/office/drawing/2014/main" val="4237320587"/>
                  </a:ext>
                </a:extLst>
              </a:tr>
              <a:tr h="370840">
                <a:tc>
                  <a:txBody>
                    <a:bodyPr/>
                    <a:lstStyle/>
                    <a:p>
                      <a:pPr marL="0" indent="0">
                        <a:buFont typeface="+mj-lt"/>
                        <a:buNone/>
                      </a:pPr>
                      <a:r>
                        <a:rPr lang="en-IN" dirty="0"/>
                        <a:t>7. </a:t>
                      </a:r>
                    </a:p>
                  </a:txBody>
                  <a:tcPr/>
                </a:tc>
                <a:tc>
                  <a:txBody>
                    <a:bodyPr/>
                    <a:lstStyle/>
                    <a:p>
                      <a:r>
                        <a:rPr lang="en-IN" dirty="0"/>
                        <a:t>Business Owners</a:t>
                      </a:r>
                    </a:p>
                  </a:txBody>
                  <a:tcPr/>
                </a:tc>
                <a:tc>
                  <a:txBody>
                    <a:bodyPr/>
                    <a:lstStyle/>
                    <a:p>
                      <a:r>
                        <a:rPr lang="en-IN" dirty="0"/>
                        <a:t>25-55</a:t>
                      </a:r>
                    </a:p>
                  </a:txBody>
                  <a:tcPr/>
                </a:tc>
                <a:extLst>
                  <a:ext uri="{0D108BD9-81ED-4DB2-BD59-A6C34878D82A}">
                    <a16:rowId xmlns:a16="http://schemas.microsoft.com/office/drawing/2014/main" val="1304155645"/>
                  </a:ext>
                </a:extLst>
              </a:tr>
            </a:tbl>
          </a:graphicData>
        </a:graphic>
      </p:graphicFrame>
    </p:spTree>
    <p:extLst>
      <p:ext uri="{BB962C8B-B14F-4D97-AF65-F5344CB8AC3E}">
        <p14:creationId xmlns:p14="http://schemas.microsoft.com/office/powerpoint/2010/main" val="1841615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37129"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2" name="Title 1">
            <a:extLst>
              <a:ext uri="{FF2B5EF4-FFF2-40B4-BE49-F238E27FC236}">
                <a16:creationId xmlns:a16="http://schemas.microsoft.com/office/drawing/2014/main" id="{8CBA65A4-F759-4E5B-2539-EF1D6F45174A}"/>
              </a:ext>
            </a:extLst>
          </p:cNvPr>
          <p:cNvSpPr txBox="1">
            <a:spLocks/>
          </p:cNvSpPr>
          <p:nvPr/>
        </p:nvSpPr>
        <p:spPr>
          <a:xfrm>
            <a:off x="6006621" y="819398"/>
            <a:ext cx="2149090" cy="513768"/>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defTabSz="722376">
              <a:spcAft>
                <a:spcPts val="600"/>
              </a:spcAft>
            </a:pPr>
            <a:r>
              <a:rPr lang="en-IN" sz="3476" kern="1200" dirty="0">
                <a:solidFill>
                  <a:schemeClr val="tx1"/>
                </a:solidFill>
                <a:latin typeface="+mj-lt"/>
                <a:ea typeface="+mj-ea"/>
                <a:cs typeface="+mj-cs"/>
              </a:rPr>
              <a:t>Personas</a:t>
            </a:r>
            <a:endParaRPr lang="en-IN" dirty="0">
              <a:solidFill>
                <a:schemeClr val="tx1"/>
              </a:solidFill>
            </a:endParaRPr>
          </a:p>
        </p:txBody>
      </p:sp>
      <p:pic>
        <p:nvPicPr>
          <p:cNvPr id="3" name="Picture 2">
            <a:extLst>
              <a:ext uri="{FF2B5EF4-FFF2-40B4-BE49-F238E27FC236}">
                <a16:creationId xmlns:a16="http://schemas.microsoft.com/office/drawing/2014/main" id="{3E32F1BB-9CE8-BC5C-128F-3248C1356D26}"/>
              </a:ext>
            </a:extLst>
          </p:cNvPr>
          <p:cNvPicPr>
            <a:picLocks noChangeAspect="1"/>
          </p:cNvPicPr>
          <p:nvPr/>
        </p:nvPicPr>
        <p:blipFill rotWithShape="1">
          <a:blip r:embed="rId2"/>
          <a:srcRect l="17020" r="14286" b="-1566"/>
          <a:stretch/>
        </p:blipFill>
        <p:spPr>
          <a:xfrm>
            <a:off x="2517773" y="1837699"/>
            <a:ext cx="950150" cy="824670"/>
          </a:xfrm>
          <a:prstGeom prst="ellipse">
            <a:avLst/>
          </a:prstGeom>
          <a:ln w="63500" cap="rnd">
            <a:noFill/>
          </a:ln>
          <a:effectLst/>
          <a:scene3d>
            <a:camera prst="orthographicFront">
              <a:rot lat="0" lon="0" rev="0"/>
            </a:camera>
            <a:lightRig rig="contrasting" dir="t">
              <a:rot lat="0" lon="0" rev="7800000"/>
            </a:lightRig>
          </a:scene3d>
          <a:sp3d>
            <a:bevelT w="139700" h="139700"/>
          </a:sp3d>
        </p:spPr>
      </p:pic>
      <p:sp>
        <p:nvSpPr>
          <p:cNvPr id="4" name="TextBox 3">
            <a:extLst>
              <a:ext uri="{FF2B5EF4-FFF2-40B4-BE49-F238E27FC236}">
                <a16:creationId xmlns:a16="http://schemas.microsoft.com/office/drawing/2014/main" id="{17A75855-AED6-D268-F361-215523FFD1E2}"/>
              </a:ext>
            </a:extLst>
          </p:cNvPr>
          <p:cNvSpPr txBox="1"/>
          <p:nvPr/>
        </p:nvSpPr>
        <p:spPr>
          <a:xfrm>
            <a:off x="3470017" y="1837699"/>
            <a:ext cx="2604892" cy="606961"/>
          </a:xfrm>
          <a:prstGeom prst="rect">
            <a:avLst/>
          </a:prstGeom>
          <a:noFill/>
        </p:spPr>
        <p:txBody>
          <a:bodyPr wrap="square" rtlCol="0">
            <a:spAutoFit/>
          </a:bodyPr>
          <a:lstStyle/>
          <a:p>
            <a:pPr defTabSz="361188">
              <a:spcAft>
                <a:spcPts val="600"/>
              </a:spcAft>
            </a:pPr>
            <a:r>
              <a:rPr lang="en-IN" sz="1422" kern="1200">
                <a:solidFill>
                  <a:schemeClr val="tx1"/>
                </a:solidFill>
                <a:latin typeface="Calibri" panose="020F0502020204030204" pitchFamily="34" charset="0"/>
                <a:ea typeface="+mn-ea"/>
                <a:cs typeface="Calibri" panose="020F0502020204030204" pitchFamily="34" charset="0"/>
              </a:rPr>
              <a:t>Name: Sarah</a:t>
            </a:r>
          </a:p>
          <a:p>
            <a:pPr defTabSz="361188">
              <a:spcAft>
                <a:spcPts val="600"/>
              </a:spcAft>
            </a:pPr>
            <a:r>
              <a:rPr lang="en-IN" sz="1422" kern="1200">
                <a:solidFill>
                  <a:schemeClr val="tx1"/>
                </a:solidFill>
                <a:latin typeface="Calibri" panose="020F0502020204030204" pitchFamily="34" charset="0"/>
                <a:ea typeface="+mn-ea"/>
                <a:cs typeface="Calibri" panose="020F0502020204030204" pitchFamily="34" charset="0"/>
              </a:rPr>
              <a:t> Health Conscious Professional</a:t>
            </a:r>
            <a:endParaRPr lang="en-IN">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42993E7-7A47-058F-93E5-A0431EB90B8D}"/>
              </a:ext>
            </a:extLst>
          </p:cNvPr>
          <p:cNvSpPr txBox="1"/>
          <p:nvPr/>
        </p:nvSpPr>
        <p:spPr>
          <a:xfrm>
            <a:off x="2589212" y="2666331"/>
            <a:ext cx="8983908" cy="3918765"/>
          </a:xfrm>
          <a:prstGeom prst="rect">
            <a:avLst/>
          </a:prstGeom>
          <a:noFill/>
        </p:spPr>
        <p:txBody>
          <a:bodyPr wrap="square" rtlCol="0">
            <a:spAutoFit/>
          </a:bodyPr>
          <a:lstStyle/>
          <a:p>
            <a:pPr defTabSz="361188">
              <a:spcAft>
                <a:spcPts val="600"/>
              </a:spcAft>
            </a:pPr>
            <a:r>
              <a:rPr lang="en-US" sz="1422" kern="1200" dirty="0">
                <a:solidFill>
                  <a:schemeClr val="tx1"/>
                </a:solidFill>
                <a:latin typeface="Calibri" panose="020F0502020204030204" pitchFamily="34" charset="0"/>
                <a:ea typeface="+mn-ea"/>
                <a:cs typeface="Calibri" panose="020F0502020204030204" pitchFamily="34" charset="0"/>
              </a:rPr>
              <a:t>Age: 32</a:t>
            </a:r>
          </a:p>
          <a:p>
            <a:pPr defTabSz="361188">
              <a:spcAft>
                <a:spcPts val="600"/>
              </a:spcAft>
            </a:pPr>
            <a:r>
              <a:rPr lang="en-US" sz="1422" kern="1200" dirty="0">
                <a:solidFill>
                  <a:schemeClr val="tx1"/>
                </a:solidFill>
                <a:latin typeface="Calibri" panose="020F0502020204030204" pitchFamily="34" charset="0"/>
                <a:ea typeface="+mn-ea"/>
                <a:cs typeface="Calibri" panose="020F0502020204030204" pitchFamily="34" charset="0"/>
              </a:rPr>
              <a:t>Occupation: Marketing Manager</a:t>
            </a:r>
          </a:p>
          <a:p>
            <a:pPr defTabSz="361188">
              <a:spcAft>
                <a:spcPts val="600"/>
              </a:spcAft>
            </a:pPr>
            <a:r>
              <a:rPr lang="en-US" sz="1422" kern="1200" dirty="0">
                <a:solidFill>
                  <a:schemeClr val="tx1"/>
                </a:solidFill>
                <a:latin typeface="Calibri" panose="020F0502020204030204" pitchFamily="34" charset="0"/>
                <a:ea typeface="+mn-ea"/>
                <a:cs typeface="Calibri" panose="020F0502020204030204" pitchFamily="34" charset="0"/>
              </a:rPr>
              <a:t>Goals:</a:t>
            </a:r>
          </a:p>
          <a:p>
            <a:pPr marL="586931" lvl="1" indent="-225743" defTabSz="361188">
              <a:spcAft>
                <a:spcPts val="600"/>
              </a:spcAft>
              <a:buFont typeface="Arial" panose="020B0604020202020204" pitchFamily="34" charset="0"/>
              <a:buChar char="•"/>
            </a:pPr>
            <a:r>
              <a:rPr lang="en-US" sz="1422" kern="1200" dirty="0">
                <a:solidFill>
                  <a:schemeClr val="tx1"/>
                </a:solidFill>
                <a:latin typeface="Calibri" panose="020F0502020204030204" pitchFamily="34" charset="0"/>
                <a:ea typeface="+mn-ea"/>
                <a:cs typeface="Calibri" panose="020F0502020204030204" pitchFamily="34" charset="0"/>
              </a:rPr>
              <a:t>Sarah aims to maintain a healthy lifestyle amidst her busy work schedule.</a:t>
            </a:r>
          </a:p>
          <a:p>
            <a:pPr marL="586931" lvl="1" indent="-225743" defTabSz="361188">
              <a:spcAft>
                <a:spcPts val="600"/>
              </a:spcAft>
              <a:buFont typeface="Arial" panose="020B0604020202020204" pitchFamily="34" charset="0"/>
              <a:buChar char="•"/>
            </a:pPr>
            <a:r>
              <a:rPr lang="en-US" sz="1422" kern="1200" dirty="0">
                <a:solidFill>
                  <a:schemeClr val="tx1"/>
                </a:solidFill>
                <a:latin typeface="Calibri" panose="020F0502020204030204" pitchFamily="34" charset="0"/>
                <a:ea typeface="+mn-ea"/>
                <a:cs typeface="Calibri" panose="020F0502020204030204" pitchFamily="34" charset="0"/>
              </a:rPr>
              <a:t>She prioritizes fresh, nutritious food options for herself and her family.</a:t>
            </a:r>
          </a:p>
          <a:p>
            <a:pPr marL="586931" lvl="1" indent="-225743" defTabSz="361188">
              <a:spcAft>
                <a:spcPts val="600"/>
              </a:spcAft>
              <a:buFont typeface="Arial" panose="020B0604020202020204" pitchFamily="34" charset="0"/>
              <a:buChar char="•"/>
            </a:pPr>
            <a:r>
              <a:rPr lang="en-US" sz="1422" kern="1200" dirty="0">
                <a:solidFill>
                  <a:schemeClr val="tx1"/>
                </a:solidFill>
                <a:latin typeface="Calibri" panose="020F0502020204030204" pitchFamily="34" charset="0"/>
                <a:ea typeface="+mn-ea"/>
                <a:cs typeface="Calibri" panose="020F0502020204030204" pitchFamily="34" charset="0"/>
              </a:rPr>
              <a:t>She seeks convenience and efficiency in her shopping experience to save time.</a:t>
            </a:r>
          </a:p>
          <a:p>
            <a:pPr marL="586931" lvl="1" indent="-225743" defTabSz="361188">
              <a:spcAft>
                <a:spcPts val="600"/>
              </a:spcAft>
              <a:buFont typeface="Arial" panose="020B0604020202020204" pitchFamily="34" charset="0"/>
              <a:buChar char="•"/>
            </a:pPr>
            <a:r>
              <a:rPr lang="en-US" sz="1422" kern="1200" dirty="0">
                <a:solidFill>
                  <a:schemeClr val="tx1"/>
                </a:solidFill>
                <a:latin typeface="Calibri" panose="020F0502020204030204" pitchFamily="34" charset="0"/>
                <a:ea typeface="+mn-ea"/>
                <a:cs typeface="Calibri" panose="020F0502020204030204" pitchFamily="34" charset="0"/>
              </a:rPr>
              <a:t>Sarah also values supporting local farmers and businesses in her community.</a:t>
            </a:r>
          </a:p>
          <a:p>
            <a:pPr defTabSz="361188">
              <a:spcAft>
                <a:spcPts val="600"/>
              </a:spcAft>
            </a:pPr>
            <a:r>
              <a:rPr lang="en-US" sz="1422" kern="1200" dirty="0">
                <a:solidFill>
                  <a:schemeClr val="tx1"/>
                </a:solidFill>
                <a:latin typeface="Calibri" panose="020F0502020204030204" pitchFamily="34" charset="0"/>
                <a:ea typeface="+mn-ea"/>
                <a:cs typeface="Calibri" panose="020F0502020204030204" pitchFamily="34" charset="0"/>
              </a:rPr>
              <a:t>Frustrations:</a:t>
            </a:r>
          </a:p>
          <a:p>
            <a:pPr marL="586931" lvl="1" indent="-225743" defTabSz="361188">
              <a:spcAft>
                <a:spcPts val="600"/>
              </a:spcAft>
              <a:buFont typeface="Arial" panose="020B0604020202020204" pitchFamily="34" charset="0"/>
              <a:buChar char="•"/>
            </a:pPr>
            <a:r>
              <a:rPr lang="en-US" sz="1422" kern="1200" dirty="0">
                <a:solidFill>
                  <a:schemeClr val="tx1"/>
                </a:solidFill>
                <a:latin typeface="Calibri" panose="020F0502020204030204" pitchFamily="34" charset="0"/>
                <a:ea typeface="+mn-ea"/>
                <a:cs typeface="Calibri" panose="020F0502020204030204" pitchFamily="34" charset="0"/>
              </a:rPr>
              <a:t>Limited time for grocery shopping due to her demanding job and family responsibilities.</a:t>
            </a:r>
          </a:p>
          <a:p>
            <a:pPr marL="586931" lvl="1" indent="-225743" defTabSz="361188">
              <a:spcAft>
                <a:spcPts val="600"/>
              </a:spcAft>
              <a:buFont typeface="Arial" panose="020B0604020202020204" pitchFamily="34" charset="0"/>
              <a:buChar char="•"/>
            </a:pPr>
            <a:r>
              <a:rPr lang="en-US" sz="1422" kern="1200" dirty="0">
                <a:solidFill>
                  <a:schemeClr val="tx1"/>
                </a:solidFill>
                <a:latin typeface="Calibri" panose="020F0502020204030204" pitchFamily="34" charset="0"/>
                <a:ea typeface="+mn-ea"/>
                <a:cs typeface="Calibri" panose="020F0502020204030204" pitchFamily="34" charset="0"/>
              </a:rPr>
              <a:t>Difficulty finding high-quality, locally sourced produce and organic products in traditional supermarkets.</a:t>
            </a:r>
          </a:p>
          <a:p>
            <a:pPr marL="586931" lvl="1" indent="-225743" defTabSz="361188">
              <a:spcAft>
                <a:spcPts val="600"/>
              </a:spcAft>
              <a:buFont typeface="Arial" panose="020B0604020202020204" pitchFamily="34" charset="0"/>
              <a:buChar char="•"/>
            </a:pPr>
            <a:r>
              <a:rPr lang="en-US" sz="1422" kern="1200" dirty="0">
                <a:solidFill>
                  <a:schemeClr val="tx1"/>
                </a:solidFill>
                <a:latin typeface="Calibri" panose="020F0502020204030204" pitchFamily="34" charset="0"/>
                <a:ea typeface="+mn-ea"/>
                <a:cs typeface="Calibri" panose="020F0502020204030204" pitchFamily="34" charset="0"/>
              </a:rPr>
              <a:t>Concerns about the environmental impact of conventional food production methods.</a:t>
            </a:r>
          </a:p>
          <a:p>
            <a:pPr marL="586931" lvl="1" indent="-225743" defTabSz="361188">
              <a:spcAft>
                <a:spcPts val="600"/>
              </a:spcAft>
              <a:buFont typeface="Arial" panose="020B0604020202020204" pitchFamily="34" charset="0"/>
              <a:buChar char="•"/>
            </a:pPr>
            <a:r>
              <a:rPr lang="en-US" sz="1422" kern="1200" dirty="0">
                <a:solidFill>
                  <a:schemeClr val="tx1"/>
                </a:solidFill>
                <a:latin typeface="Calibri" panose="020F0502020204030204" pitchFamily="34" charset="0"/>
                <a:ea typeface="+mn-ea"/>
                <a:cs typeface="Calibri" panose="020F0502020204030204" pitchFamily="34" charset="0"/>
              </a:rPr>
              <a:t>She struggles to balance her health-conscious lifestyle with the convenience of fast food options.</a:t>
            </a:r>
          </a:p>
          <a:p>
            <a:pPr>
              <a:spcAft>
                <a:spcPts val="600"/>
              </a:spcAft>
            </a:pP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1813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37129"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2" name="Title 1">
            <a:extLst>
              <a:ext uri="{FF2B5EF4-FFF2-40B4-BE49-F238E27FC236}">
                <a16:creationId xmlns:a16="http://schemas.microsoft.com/office/drawing/2014/main" id="{8CBA65A4-F759-4E5B-2539-EF1D6F45174A}"/>
              </a:ext>
            </a:extLst>
          </p:cNvPr>
          <p:cNvSpPr txBox="1">
            <a:spLocks/>
          </p:cNvSpPr>
          <p:nvPr/>
        </p:nvSpPr>
        <p:spPr>
          <a:xfrm>
            <a:off x="6006621" y="819398"/>
            <a:ext cx="2149090" cy="513768"/>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defTabSz="722376">
              <a:spcAft>
                <a:spcPts val="600"/>
              </a:spcAft>
            </a:pPr>
            <a:r>
              <a:rPr lang="en-IN" sz="3476" kern="1200" dirty="0">
                <a:solidFill>
                  <a:schemeClr val="tx1"/>
                </a:solidFill>
                <a:latin typeface="+mj-lt"/>
                <a:ea typeface="+mj-ea"/>
                <a:cs typeface="+mj-cs"/>
              </a:rPr>
              <a:t>Personas</a:t>
            </a:r>
            <a:endParaRPr lang="en-IN" dirty="0">
              <a:solidFill>
                <a:schemeClr val="tx1"/>
              </a:solidFill>
            </a:endParaRPr>
          </a:p>
        </p:txBody>
      </p:sp>
      <p:sp>
        <p:nvSpPr>
          <p:cNvPr id="4" name="TextBox 3">
            <a:extLst>
              <a:ext uri="{FF2B5EF4-FFF2-40B4-BE49-F238E27FC236}">
                <a16:creationId xmlns:a16="http://schemas.microsoft.com/office/drawing/2014/main" id="{17A75855-AED6-D268-F361-215523FFD1E2}"/>
              </a:ext>
            </a:extLst>
          </p:cNvPr>
          <p:cNvSpPr txBox="1"/>
          <p:nvPr/>
        </p:nvSpPr>
        <p:spPr>
          <a:xfrm>
            <a:off x="3470017" y="1837699"/>
            <a:ext cx="2604892" cy="825803"/>
          </a:xfrm>
          <a:prstGeom prst="rect">
            <a:avLst/>
          </a:prstGeom>
          <a:noFill/>
        </p:spPr>
        <p:txBody>
          <a:bodyPr wrap="square" rtlCol="0">
            <a:spAutoFit/>
          </a:bodyPr>
          <a:lstStyle/>
          <a:p>
            <a:pPr defTabSz="361188">
              <a:spcAft>
                <a:spcPts val="600"/>
              </a:spcAft>
            </a:pPr>
            <a:r>
              <a:rPr lang="en-IN" sz="1422" kern="1200" dirty="0">
                <a:solidFill>
                  <a:schemeClr val="tx1"/>
                </a:solidFill>
                <a:latin typeface="Calibri" panose="020F0502020204030204" pitchFamily="34" charset="0"/>
                <a:ea typeface="+mn-ea"/>
                <a:cs typeface="Calibri" panose="020F0502020204030204" pitchFamily="34" charset="0"/>
              </a:rPr>
              <a:t>Name: David</a:t>
            </a:r>
          </a:p>
          <a:p>
            <a:pPr defTabSz="361188">
              <a:spcAft>
                <a:spcPts val="600"/>
              </a:spcAft>
            </a:pPr>
            <a:r>
              <a:rPr lang="en-US" sz="1422" kern="1200" dirty="0">
                <a:solidFill>
                  <a:schemeClr val="tx1"/>
                </a:solidFill>
                <a:latin typeface="+mn-lt"/>
                <a:ea typeface="+mn-ea"/>
                <a:cs typeface="+mn-cs"/>
              </a:rPr>
              <a:t>Environmentally Conscious Food Enthusiast</a:t>
            </a:r>
            <a:endParaRPr lang="en-IN" sz="1600" dirty="0"/>
          </a:p>
        </p:txBody>
      </p:sp>
      <p:sp>
        <p:nvSpPr>
          <p:cNvPr id="5" name="TextBox 4">
            <a:extLst>
              <a:ext uri="{FF2B5EF4-FFF2-40B4-BE49-F238E27FC236}">
                <a16:creationId xmlns:a16="http://schemas.microsoft.com/office/drawing/2014/main" id="{E42993E7-7A47-058F-93E5-A0431EB90B8D}"/>
              </a:ext>
            </a:extLst>
          </p:cNvPr>
          <p:cNvSpPr txBox="1"/>
          <p:nvPr/>
        </p:nvSpPr>
        <p:spPr>
          <a:xfrm>
            <a:off x="2589212" y="2666331"/>
            <a:ext cx="8983908" cy="4356449"/>
          </a:xfrm>
          <a:prstGeom prst="rect">
            <a:avLst/>
          </a:prstGeom>
          <a:noFill/>
        </p:spPr>
        <p:txBody>
          <a:bodyPr wrap="square" rtlCol="0">
            <a:spAutoFit/>
          </a:bodyPr>
          <a:lstStyle/>
          <a:p>
            <a:pPr defTabSz="361188">
              <a:spcAft>
                <a:spcPts val="600"/>
              </a:spcAft>
              <a:buFont typeface="Arial" panose="020B0604020202020204" pitchFamily="34" charset="0"/>
              <a:buChar char="•"/>
            </a:pPr>
            <a:r>
              <a:rPr lang="en-US" sz="1422" kern="1200" dirty="0">
                <a:solidFill>
                  <a:schemeClr val="tx1"/>
                </a:solidFill>
                <a:latin typeface="Calibri" panose="020F0502020204030204" pitchFamily="34" charset="0"/>
                <a:ea typeface="+mn-ea"/>
                <a:cs typeface="Calibri" panose="020F0502020204030204" pitchFamily="34" charset="0"/>
              </a:rPr>
              <a:t>Age: 42</a:t>
            </a:r>
          </a:p>
          <a:p>
            <a:pPr defTabSz="361188">
              <a:spcAft>
                <a:spcPts val="600"/>
              </a:spcAft>
              <a:buFont typeface="Arial" panose="020B0604020202020204" pitchFamily="34" charset="0"/>
              <a:buChar char="•"/>
            </a:pPr>
            <a:r>
              <a:rPr lang="en-US" sz="1422" kern="1200" dirty="0">
                <a:solidFill>
                  <a:schemeClr val="tx1"/>
                </a:solidFill>
                <a:latin typeface="Calibri" panose="020F0502020204030204" pitchFamily="34" charset="0"/>
                <a:ea typeface="+mn-ea"/>
                <a:cs typeface="Calibri" panose="020F0502020204030204" pitchFamily="34" charset="0"/>
              </a:rPr>
              <a:t>Occupation: Environmental Consultant</a:t>
            </a:r>
          </a:p>
          <a:p>
            <a:pPr defTabSz="361188">
              <a:spcAft>
                <a:spcPts val="600"/>
              </a:spcAft>
              <a:buFont typeface="Arial" panose="020B0604020202020204" pitchFamily="34" charset="0"/>
              <a:buChar char="•"/>
            </a:pPr>
            <a:r>
              <a:rPr lang="en-US" sz="1422" kern="1200" dirty="0">
                <a:solidFill>
                  <a:schemeClr val="tx1"/>
                </a:solidFill>
                <a:latin typeface="Calibri" panose="020F0502020204030204" pitchFamily="34" charset="0"/>
                <a:ea typeface="+mn-ea"/>
                <a:cs typeface="Calibri" panose="020F0502020204030204" pitchFamily="34" charset="0"/>
              </a:rPr>
              <a:t>Goals:</a:t>
            </a:r>
          </a:p>
          <a:p>
            <a:pPr marL="586931" lvl="1" indent="-225743" defTabSz="361188">
              <a:spcAft>
                <a:spcPts val="600"/>
              </a:spcAft>
              <a:buFont typeface="Arial" panose="020B0604020202020204" pitchFamily="34" charset="0"/>
              <a:buChar char="•"/>
            </a:pPr>
            <a:r>
              <a:rPr lang="en-US" sz="1422" kern="1200" dirty="0">
                <a:solidFill>
                  <a:schemeClr val="tx1"/>
                </a:solidFill>
                <a:latin typeface="Calibri" panose="020F0502020204030204" pitchFamily="34" charset="0"/>
                <a:ea typeface="+mn-ea"/>
                <a:cs typeface="Calibri" panose="020F0502020204030204" pitchFamily="34" charset="0"/>
              </a:rPr>
              <a:t>David is passionate about supporting sustainable and environmentally friendly food practices.</a:t>
            </a:r>
          </a:p>
          <a:p>
            <a:pPr marL="586931" lvl="1" indent="-225743" defTabSz="361188">
              <a:spcAft>
                <a:spcPts val="600"/>
              </a:spcAft>
              <a:buFont typeface="Arial" panose="020B0604020202020204" pitchFamily="34" charset="0"/>
              <a:buChar char="•"/>
            </a:pPr>
            <a:r>
              <a:rPr lang="en-US" sz="1422" kern="1200" dirty="0">
                <a:solidFill>
                  <a:schemeClr val="tx1"/>
                </a:solidFill>
                <a:latin typeface="Calibri" panose="020F0502020204030204" pitchFamily="34" charset="0"/>
                <a:ea typeface="+mn-ea"/>
                <a:cs typeface="Calibri" panose="020F0502020204030204" pitchFamily="34" charset="0"/>
              </a:rPr>
              <a:t>He seeks out fresh, locally sourced ingredients for his home cooking and entertaining.</a:t>
            </a:r>
          </a:p>
          <a:p>
            <a:pPr marL="586931" lvl="1" indent="-225743" defTabSz="361188">
              <a:spcAft>
                <a:spcPts val="600"/>
              </a:spcAft>
              <a:buFont typeface="Arial" panose="020B0604020202020204" pitchFamily="34" charset="0"/>
              <a:buChar char="•"/>
            </a:pPr>
            <a:r>
              <a:rPr lang="en-US" sz="1422" kern="1200" dirty="0">
                <a:solidFill>
                  <a:schemeClr val="tx1"/>
                </a:solidFill>
                <a:latin typeface="Calibri" panose="020F0502020204030204" pitchFamily="34" charset="0"/>
                <a:ea typeface="+mn-ea"/>
                <a:cs typeface="Calibri" panose="020F0502020204030204" pitchFamily="34" charset="0"/>
              </a:rPr>
              <a:t>He wants to reduce his carbon footprint by purchasing products with minimal packaging and transportation miles.</a:t>
            </a:r>
          </a:p>
          <a:p>
            <a:pPr marL="586931" lvl="1" indent="-225743" defTabSz="361188">
              <a:spcAft>
                <a:spcPts val="600"/>
              </a:spcAft>
              <a:buFont typeface="Arial" panose="020B0604020202020204" pitchFamily="34" charset="0"/>
              <a:buChar char="•"/>
            </a:pPr>
            <a:r>
              <a:rPr lang="en-US" sz="1422" kern="1200" dirty="0">
                <a:solidFill>
                  <a:schemeClr val="tx1"/>
                </a:solidFill>
                <a:latin typeface="Calibri" panose="020F0502020204030204" pitchFamily="34" charset="0"/>
                <a:ea typeface="+mn-ea"/>
                <a:cs typeface="Calibri" panose="020F0502020204030204" pitchFamily="34" charset="0"/>
              </a:rPr>
              <a:t>David values transparency in food production and wants to know where his food comes from and how it's produced.</a:t>
            </a:r>
          </a:p>
          <a:p>
            <a:pPr defTabSz="361188">
              <a:spcAft>
                <a:spcPts val="600"/>
              </a:spcAft>
              <a:buFont typeface="Arial" panose="020B0604020202020204" pitchFamily="34" charset="0"/>
              <a:buChar char="•"/>
            </a:pPr>
            <a:r>
              <a:rPr lang="en-US" sz="1422" kern="1200" dirty="0">
                <a:solidFill>
                  <a:schemeClr val="tx1"/>
                </a:solidFill>
                <a:latin typeface="Calibri" panose="020F0502020204030204" pitchFamily="34" charset="0"/>
                <a:ea typeface="+mn-ea"/>
                <a:cs typeface="Calibri" panose="020F0502020204030204" pitchFamily="34" charset="0"/>
              </a:rPr>
              <a:t>Frustrations:</a:t>
            </a:r>
          </a:p>
          <a:p>
            <a:pPr marL="586931" lvl="1" indent="-225743" defTabSz="361188">
              <a:spcAft>
                <a:spcPts val="600"/>
              </a:spcAft>
              <a:buFont typeface="Arial" panose="020B0604020202020204" pitchFamily="34" charset="0"/>
              <a:buChar char="•"/>
            </a:pPr>
            <a:r>
              <a:rPr lang="en-US" sz="1422" kern="1200" dirty="0">
                <a:solidFill>
                  <a:schemeClr val="tx1"/>
                </a:solidFill>
                <a:latin typeface="Calibri" panose="020F0502020204030204" pitchFamily="34" charset="0"/>
                <a:ea typeface="+mn-ea"/>
                <a:cs typeface="Calibri" panose="020F0502020204030204" pitchFamily="34" charset="0"/>
              </a:rPr>
              <a:t>Limited access to a wide variety of locally sourced and organic products in his area.</a:t>
            </a:r>
          </a:p>
          <a:p>
            <a:pPr marL="586931" lvl="1" indent="-225743" defTabSz="361188">
              <a:spcAft>
                <a:spcPts val="600"/>
              </a:spcAft>
              <a:buFont typeface="Arial" panose="020B0604020202020204" pitchFamily="34" charset="0"/>
              <a:buChar char="•"/>
            </a:pPr>
            <a:r>
              <a:rPr lang="en-US" sz="1422" kern="1200" dirty="0">
                <a:solidFill>
                  <a:schemeClr val="tx1"/>
                </a:solidFill>
                <a:latin typeface="Calibri" panose="020F0502020204030204" pitchFamily="34" charset="0"/>
                <a:ea typeface="+mn-ea"/>
                <a:cs typeface="Calibri" panose="020F0502020204030204" pitchFamily="34" charset="0"/>
              </a:rPr>
              <a:t>Difficulty in finding information about the origins and production methods of the food he purchases.</a:t>
            </a:r>
          </a:p>
          <a:p>
            <a:pPr marL="586931" lvl="1" indent="-225743" defTabSz="361188">
              <a:spcAft>
                <a:spcPts val="600"/>
              </a:spcAft>
              <a:buFont typeface="Arial" panose="020B0604020202020204" pitchFamily="34" charset="0"/>
              <a:buChar char="•"/>
            </a:pPr>
            <a:r>
              <a:rPr lang="en-US" sz="1422" kern="1200" dirty="0">
                <a:solidFill>
                  <a:schemeClr val="tx1"/>
                </a:solidFill>
                <a:latin typeface="Calibri" panose="020F0502020204030204" pitchFamily="34" charset="0"/>
                <a:ea typeface="+mn-ea"/>
                <a:cs typeface="Calibri" panose="020F0502020204030204" pitchFamily="34" charset="0"/>
              </a:rPr>
              <a:t>Concerns about the environmental impact of large-scale industrial agriculture and food waste.</a:t>
            </a:r>
          </a:p>
          <a:p>
            <a:pPr marL="586931" lvl="1" indent="-225743" defTabSz="361188">
              <a:spcAft>
                <a:spcPts val="600"/>
              </a:spcAft>
              <a:buFont typeface="Arial" panose="020B0604020202020204" pitchFamily="34" charset="0"/>
              <a:buChar char="•"/>
            </a:pPr>
            <a:r>
              <a:rPr lang="en-US" sz="1422" kern="1200" dirty="0">
                <a:solidFill>
                  <a:schemeClr val="tx1"/>
                </a:solidFill>
                <a:latin typeface="Calibri" panose="020F0502020204030204" pitchFamily="34" charset="0"/>
                <a:ea typeface="+mn-ea"/>
                <a:cs typeface="Calibri" panose="020F0502020204030204" pitchFamily="34" charset="0"/>
              </a:rPr>
              <a:t>He finds it challenging to balance his desire for sustainable food choices with his budget constraints.</a:t>
            </a:r>
          </a:p>
          <a:p>
            <a:pPr>
              <a:spcAft>
                <a:spcPts val="600"/>
              </a:spcAft>
            </a:pP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449C4E5-CFAD-8006-C542-082A5C4A193D}"/>
              </a:ext>
            </a:extLst>
          </p:cNvPr>
          <p:cNvPicPr>
            <a:picLocks noChangeAspect="1"/>
          </p:cNvPicPr>
          <p:nvPr/>
        </p:nvPicPr>
        <p:blipFill>
          <a:blip r:embed="rId2"/>
          <a:stretch>
            <a:fillRect/>
          </a:stretch>
        </p:blipFill>
        <p:spPr>
          <a:xfrm>
            <a:off x="2520367" y="1714813"/>
            <a:ext cx="947556" cy="947556"/>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607816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4"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15"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16"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17"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18"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19"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20"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21"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22"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23"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24"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25"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grpSp>
        <p:nvGrpSpPr>
          <p:cNvPr id="27" name="Group 26">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8"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US"/>
            </a:p>
          </p:txBody>
        </p:sp>
        <p:sp>
          <p:nvSpPr>
            <p:cNvPr id="29"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US"/>
            </a:p>
          </p:txBody>
        </p:sp>
        <p:sp>
          <p:nvSpPr>
            <p:cNvPr id="30"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US"/>
            </a:p>
          </p:txBody>
        </p:sp>
        <p:sp>
          <p:nvSpPr>
            <p:cNvPr id="31"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US"/>
            </a:p>
          </p:txBody>
        </p:sp>
        <p:sp>
          <p:nvSpPr>
            <p:cNvPr id="32"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US"/>
            </a:p>
          </p:txBody>
        </p:sp>
        <p:sp>
          <p:nvSpPr>
            <p:cNvPr id="33"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US"/>
            </a:p>
          </p:txBody>
        </p:sp>
        <p:sp>
          <p:nvSpPr>
            <p:cNvPr id="34"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US"/>
            </a:p>
          </p:txBody>
        </p:sp>
        <p:sp>
          <p:nvSpPr>
            <p:cNvPr id="35"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US"/>
            </a:p>
          </p:txBody>
        </p:sp>
        <p:sp>
          <p:nvSpPr>
            <p:cNvPr id="36"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US"/>
            </a:p>
          </p:txBody>
        </p:sp>
        <p:sp>
          <p:nvSpPr>
            <p:cNvPr id="37"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US"/>
            </a:p>
          </p:txBody>
        </p:sp>
        <p:sp>
          <p:nvSpPr>
            <p:cNvPr id="38"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US"/>
            </a:p>
          </p:txBody>
        </p:sp>
        <p:sp>
          <p:nvSpPr>
            <p:cNvPr id="39"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US"/>
            </a:p>
          </p:txBody>
        </p:sp>
      </p:grpSp>
      <p:sp>
        <p:nvSpPr>
          <p:cNvPr id="41"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US"/>
          </a:p>
        </p:txBody>
      </p:sp>
      <p:sp>
        <p:nvSpPr>
          <p:cNvPr id="4" name="Content Placeholder 3">
            <a:extLst>
              <a:ext uri="{FF2B5EF4-FFF2-40B4-BE49-F238E27FC236}">
                <a16:creationId xmlns:a16="http://schemas.microsoft.com/office/drawing/2014/main" id="{7C367D06-A3F8-A05A-45B4-9B3005A79492}"/>
              </a:ext>
            </a:extLst>
          </p:cNvPr>
          <p:cNvSpPr>
            <a:spLocks noGrp="1"/>
          </p:cNvSpPr>
          <p:nvPr>
            <p:ph idx="1"/>
          </p:nvPr>
        </p:nvSpPr>
        <p:spPr>
          <a:xfrm>
            <a:off x="3373065" y="1549141"/>
            <a:ext cx="8131550" cy="3777622"/>
          </a:xfrm>
        </p:spPr>
        <p:txBody>
          <a:bodyPr>
            <a:normAutofit/>
          </a:bodyPr>
          <a:lstStyle/>
          <a:p>
            <a:pPr marL="45720" indent="0">
              <a:lnSpc>
                <a:spcPct val="90000"/>
              </a:lnSpc>
              <a:buNone/>
            </a:pPr>
            <a:r>
              <a:rPr lang="en-US" sz="1500" b="1" dirty="0">
                <a:latin typeface="Calibri" panose="020F0502020204030204" pitchFamily="34" charset="0"/>
                <a:ea typeface="Calibri" panose="020F0502020204030204" pitchFamily="34" charset="0"/>
                <a:cs typeface="Calibri" panose="020F0502020204030204" pitchFamily="34" charset="0"/>
              </a:rPr>
              <a:t>1. Persona 1: Sarah - Health Conscious Professional</a:t>
            </a:r>
          </a:p>
          <a:p>
            <a:pPr>
              <a:lnSpc>
                <a:spcPct val="90000"/>
              </a:lnSpc>
            </a:pPr>
            <a:r>
              <a:rPr lang="en-US" sz="1500" dirty="0">
                <a:latin typeface="Calibri" panose="020F0502020204030204" pitchFamily="34" charset="0"/>
                <a:ea typeface="Calibri" panose="020F0502020204030204" pitchFamily="34" charset="0"/>
                <a:cs typeface="Calibri" panose="020F0502020204030204" pitchFamily="34" charset="0"/>
              </a:rPr>
              <a:t>Sarah, a 32-year-old Marketing Manager, prioritizes maintaining a healthy lifestyle despite her busy schedule. She values fresh, nutritious food options and seeks convenience and efficiency in her shopping experience. Sarah also cares about supporting local farmers and businesses in her community. Her frustrations stem from the lack of time for grocery shopping, difficulty finding high-quality, locally sourced products, and concerns about the environmental impact of conventional food production methods.</a:t>
            </a:r>
          </a:p>
          <a:p>
            <a:pPr marL="45720" indent="0">
              <a:lnSpc>
                <a:spcPct val="90000"/>
              </a:lnSpc>
              <a:buNone/>
            </a:pPr>
            <a:r>
              <a:rPr lang="en-US" sz="1500" b="1" dirty="0">
                <a:latin typeface="Calibri" panose="020F0502020204030204" pitchFamily="34" charset="0"/>
                <a:ea typeface="Calibri" panose="020F0502020204030204" pitchFamily="34" charset="0"/>
                <a:cs typeface="Calibri" panose="020F0502020204030204" pitchFamily="34" charset="0"/>
              </a:rPr>
              <a:t>2. Persona 2: David - Environmentally Conscious Food Enthusiast</a:t>
            </a:r>
          </a:p>
          <a:p>
            <a:pPr>
              <a:lnSpc>
                <a:spcPct val="90000"/>
              </a:lnSpc>
            </a:pPr>
            <a:r>
              <a:rPr lang="en-US" sz="1500" dirty="0">
                <a:latin typeface="Calibri" panose="020F0502020204030204" pitchFamily="34" charset="0"/>
                <a:ea typeface="Calibri" panose="020F0502020204030204" pitchFamily="34" charset="0"/>
                <a:cs typeface="Calibri" panose="020F0502020204030204" pitchFamily="34" charset="0"/>
              </a:rPr>
              <a:t>David, a 42-year-old Environmental Consultant, is passionate about supporting sustainable food practices. He seeks out fresh, locally sourced ingredients and aims to reduce his carbon footprint by purchasing products with minimal packaging and transportation miles. David values transparency in food production and wants to know where his food comes from and how it's produced. His frustrations include limited access to sustainable food options, difficulty finding information about food origins, and concerns about the environmental impact of industrial agriculture and food waste.</a:t>
            </a:r>
          </a:p>
          <a:p>
            <a:pPr>
              <a:lnSpc>
                <a:spcPct val="90000"/>
              </a:lnSpc>
            </a:pPr>
            <a:endParaRPr lang="en-IN" sz="1500" dirty="0"/>
          </a:p>
        </p:txBody>
      </p:sp>
    </p:spTree>
    <p:extLst>
      <p:ext uri="{BB962C8B-B14F-4D97-AF65-F5344CB8AC3E}">
        <p14:creationId xmlns:p14="http://schemas.microsoft.com/office/powerpoint/2010/main" val="184769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C660-E56E-0003-E7BF-C44331F01A5E}"/>
              </a:ext>
            </a:extLst>
          </p:cNvPr>
          <p:cNvSpPr>
            <a:spLocks noGrp="1"/>
          </p:cNvSpPr>
          <p:nvPr>
            <p:ph type="title"/>
          </p:nvPr>
        </p:nvSpPr>
        <p:spPr>
          <a:xfrm>
            <a:off x="1813560" y="577870"/>
            <a:ext cx="5013960" cy="792425"/>
          </a:xfrm>
        </p:spPr>
        <p:txBody>
          <a:bodyPr>
            <a:normAutofit/>
          </a:bodyPr>
          <a:lstStyle/>
          <a:p>
            <a:r>
              <a:rPr lang="en-US" sz="4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r>
              <a:rPr lang="en-US" sz="4000" b="1" i="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ompetitive </a:t>
            </a:r>
            <a:r>
              <a:rPr lang="en-US" sz="4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r>
              <a:rPr lang="en-US" sz="4000" b="1" i="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nalysis</a:t>
            </a:r>
            <a:endParaRPr lang="en-US" sz="4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aphicFrame>
        <p:nvGraphicFramePr>
          <p:cNvPr id="6" name="Content Placeholder 5">
            <a:extLst>
              <a:ext uri="{FF2B5EF4-FFF2-40B4-BE49-F238E27FC236}">
                <a16:creationId xmlns:a16="http://schemas.microsoft.com/office/drawing/2014/main" id="{473A57A0-26DB-F968-8810-196A02435530}"/>
              </a:ext>
            </a:extLst>
          </p:cNvPr>
          <p:cNvGraphicFramePr>
            <a:graphicFrameLocks noGrp="1"/>
          </p:cNvGraphicFramePr>
          <p:nvPr>
            <p:ph idx="1"/>
            <p:extLst>
              <p:ext uri="{D42A27DB-BD31-4B8C-83A1-F6EECF244321}">
                <p14:modId xmlns:p14="http://schemas.microsoft.com/office/powerpoint/2010/main" val="2752905434"/>
              </p:ext>
            </p:extLst>
          </p:nvPr>
        </p:nvGraphicFramePr>
        <p:xfrm>
          <a:off x="217715" y="1886015"/>
          <a:ext cx="11756570" cy="4632960"/>
        </p:xfrm>
        <a:graphic>
          <a:graphicData uri="http://schemas.openxmlformats.org/drawingml/2006/table">
            <a:tbl>
              <a:tblPr firstRow="1" bandRow="1">
                <a:tableStyleId>{5C22544A-7EE6-4342-B048-85BDC9FD1C3A}</a:tableStyleId>
              </a:tblPr>
              <a:tblGrid>
                <a:gridCol w="2043404">
                  <a:extLst>
                    <a:ext uri="{9D8B030D-6E8A-4147-A177-3AD203B41FA5}">
                      <a16:colId xmlns:a16="http://schemas.microsoft.com/office/drawing/2014/main" val="3711429383"/>
                    </a:ext>
                  </a:extLst>
                </a:gridCol>
                <a:gridCol w="2659224">
                  <a:extLst>
                    <a:ext uri="{9D8B030D-6E8A-4147-A177-3AD203B41FA5}">
                      <a16:colId xmlns:a16="http://schemas.microsoft.com/office/drawing/2014/main" val="68076362"/>
                    </a:ext>
                  </a:extLst>
                </a:gridCol>
                <a:gridCol w="2351314">
                  <a:extLst>
                    <a:ext uri="{9D8B030D-6E8A-4147-A177-3AD203B41FA5}">
                      <a16:colId xmlns:a16="http://schemas.microsoft.com/office/drawing/2014/main" val="745053550"/>
                    </a:ext>
                  </a:extLst>
                </a:gridCol>
                <a:gridCol w="2351314">
                  <a:extLst>
                    <a:ext uri="{9D8B030D-6E8A-4147-A177-3AD203B41FA5}">
                      <a16:colId xmlns:a16="http://schemas.microsoft.com/office/drawing/2014/main" val="3929739393"/>
                    </a:ext>
                  </a:extLst>
                </a:gridCol>
                <a:gridCol w="2351314">
                  <a:extLst>
                    <a:ext uri="{9D8B030D-6E8A-4147-A177-3AD203B41FA5}">
                      <a16:colId xmlns:a16="http://schemas.microsoft.com/office/drawing/2014/main" val="3327438101"/>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kern="1200" dirty="0">
                          <a:solidFill>
                            <a:schemeClr val="lt1"/>
                          </a:solidFill>
                          <a:effectLst/>
                          <a:latin typeface="+mn-lt"/>
                          <a:ea typeface="+mn-ea"/>
                          <a:cs typeface="+mn-cs"/>
                        </a:rPr>
                        <a:t>Competitor Name</a:t>
                      </a:r>
                    </a:p>
                  </a:txBody>
                  <a:tcPr/>
                </a:tc>
                <a:tc>
                  <a:txBody>
                    <a:bodyPr/>
                    <a:lstStyle/>
                    <a:p>
                      <a:pPr algn="ctr"/>
                      <a:r>
                        <a:rPr lang="en-US" sz="1400" b="1" i="0" kern="1200" dirty="0">
                          <a:solidFill>
                            <a:schemeClr val="lt1"/>
                          </a:solidFill>
                          <a:effectLst/>
                          <a:latin typeface="+mn-lt"/>
                          <a:ea typeface="+mn-ea"/>
                          <a:cs typeface="+mn-cs"/>
                        </a:rPr>
                        <a:t>Competitor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kern="1200" dirty="0">
                          <a:solidFill>
                            <a:schemeClr val="lt1"/>
                          </a:solidFill>
                          <a:effectLst/>
                          <a:latin typeface="+mn-lt"/>
                          <a:ea typeface="+mn-ea"/>
                          <a:cs typeface="+mn-cs"/>
                        </a:rPr>
                        <a:t>Business Product Offerings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i="0" kern="1200" dirty="0">
                        <a:solidFill>
                          <a:schemeClr val="lt1"/>
                        </a:solidFill>
                        <a:effectLst/>
                        <a:latin typeface="+mn-lt"/>
                        <a:ea typeface="+mn-ea"/>
                        <a:cs typeface="+mn-cs"/>
                      </a:endParaRPr>
                    </a:p>
                    <a:p>
                      <a:pPr algn="ct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kern="1200" dirty="0">
                          <a:solidFill>
                            <a:schemeClr val="lt1"/>
                          </a:solidFill>
                          <a:effectLst/>
                          <a:latin typeface="+mn-lt"/>
                          <a:ea typeface="+mn-ea"/>
                          <a:cs typeface="+mn-cs"/>
                        </a:rPr>
                        <a:t>Business Size</a:t>
                      </a:r>
                    </a:p>
                    <a:p>
                      <a:pPr algn="ct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kern="1200" dirty="0">
                          <a:solidFill>
                            <a:schemeClr val="lt1"/>
                          </a:solidFill>
                          <a:effectLst/>
                          <a:latin typeface="+mn-lt"/>
                          <a:ea typeface="+mn-ea"/>
                          <a:cs typeface="+mn-cs"/>
                        </a:rPr>
                        <a:t>Pricing Plans</a:t>
                      </a:r>
                    </a:p>
                    <a:p>
                      <a:pPr algn="ctr"/>
                      <a:endParaRPr lang="en-US" sz="1400" dirty="0"/>
                    </a:p>
                  </a:txBody>
                  <a:tcPr/>
                </a:tc>
                <a:extLst>
                  <a:ext uri="{0D108BD9-81ED-4DB2-BD59-A6C34878D82A}">
                    <a16:rowId xmlns:a16="http://schemas.microsoft.com/office/drawing/2014/main" val="2515760256"/>
                  </a:ext>
                </a:extLst>
              </a:tr>
              <a:tr h="1099346">
                <a:tc>
                  <a:txBody>
                    <a:bodyPr/>
                    <a:lstStyle/>
                    <a:p>
                      <a:r>
                        <a:rPr lang="en-US" sz="1400" b="1" i="0" kern="1200" dirty="0">
                          <a:solidFill>
                            <a:schemeClr val="dk1"/>
                          </a:solidFill>
                          <a:effectLst/>
                          <a:latin typeface="+mn-lt"/>
                          <a:ea typeface="+mn-ea"/>
                          <a:cs typeface="+mn-cs"/>
                        </a:rPr>
                        <a:t>HarvestHub</a:t>
                      </a:r>
                      <a:endParaRPr lang="en-US" sz="1400" dirty="0"/>
                    </a:p>
                  </a:txBody>
                  <a:tcPr/>
                </a:tc>
                <a:tc>
                  <a:txBody>
                    <a:bodyPr/>
                    <a:lstStyle/>
                    <a:p>
                      <a:r>
                        <a:rPr lang="en-US" sz="1400" b="0" i="0" kern="1200" dirty="0">
                          <a:solidFill>
                            <a:schemeClr val="dk1"/>
                          </a:solidFill>
                          <a:effectLst/>
                          <a:latin typeface="+mn-lt"/>
                          <a:ea typeface="+mn-ea"/>
                          <a:cs typeface="+mn-cs"/>
                        </a:rPr>
                        <a:t>Direct competitor, as it also facilitates the direct sale of fresh produce from farmers</a:t>
                      </a:r>
                      <a:endParaRPr lang="en-US" sz="1400" dirty="0"/>
                    </a:p>
                  </a:txBody>
                  <a:tcPr/>
                </a:tc>
                <a:tc>
                  <a:txBody>
                    <a:bodyPr/>
                    <a:lstStyle/>
                    <a:p>
                      <a:r>
                        <a:rPr lang="en-US" sz="1400" b="0" i="0" kern="1200" dirty="0">
                          <a:solidFill>
                            <a:schemeClr val="dk1"/>
                          </a:solidFill>
                          <a:effectLst/>
                          <a:latin typeface="+mn-lt"/>
                          <a:ea typeface="+mn-ea"/>
                          <a:cs typeface="+mn-cs"/>
                        </a:rPr>
                        <a:t>+ Fresh crops and produce directly from local farmers.</a:t>
                      </a:r>
                      <a:endParaRPr lang="en-US" sz="1400" dirty="0"/>
                    </a:p>
                  </a:txBody>
                  <a:tcPr/>
                </a:tc>
                <a:tc>
                  <a:txBody>
                    <a:bodyPr/>
                    <a:lstStyle/>
                    <a:p>
                      <a:r>
                        <a:rPr lang="en-US" sz="1400" b="0" i="0" kern="1200" dirty="0">
                          <a:solidFill>
                            <a:schemeClr val="dk1"/>
                          </a:solidFill>
                          <a:effectLst/>
                          <a:latin typeface="+mn-lt"/>
                          <a:ea typeface="+mn-ea"/>
                          <a:cs typeface="+mn-cs"/>
                        </a:rPr>
                        <a:t>Small to midsize, starting up and likely focusing on local markets initially.</a:t>
                      </a:r>
                      <a:endParaRPr lang="en-US" sz="1400" dirty="0"/>
                    </a:p>
                  </a:txBody>
                  <a:tcPr/>
                </a:tc>
                <a:tc>
                  <a:txBody>
                    <a:bodyPr/>
                    <a:lstStyle/>
                    <a:p>
                      <a:r>
                        <a:rPr lang="en-US" sz="1400" b="0" i="0" kern="1200" dirty="0">
                          <a:solidFill>
                            <a:schemeClr val="dk1"/>
                          </a:solidFill>
                          <a:effectLst/>
                          <a:latin typeface="+mn-lt"/>
                          <a:ea typeface="+mn-ea"/>
                          <a:cs typeface="+mn-cs"/>
                        </a:rPr>
                        <a:t>+ Transparent pricing model, possibly subscription-based for farmers or commission-based on sales.</a:t>
                      </a:r>
                      <a:endParaRPr lang="en-US" sz="1400" dirty="0"/>
                    </a:p>
                  </a:txBody>
                  <a:tcPr/>
                </a:tc>
                <a:extLst>
                  <a:ext uri="{0D108BD9-81ED-4DB2-BD59-A6C34878D82A}">
                    <a16:rowId xmlns:a16="http://schemas.microsoft.com/office/drawing/2014/main" val="1056256764"/>
                  </a:ext>
                </a:extLst>
              </a:tr>
              <a:tr h="1099346">
                <a:tc>
                  <a:txBody>
                    <a:bodyPr/>
                    <a:lstStyle/>
                    <a:p>
                      <a:r>
                        <a:rPr lang="en-US" sz="1400" b="1" i="0" kern="1200" dirty="0">
                          <a:solidFill>
                            <a:schemeClr val="dk1"/>
                          </a:solidFill>
                          <a:effectLst/>
                          <a:latin typeface="+mn-lt"/>
                          <a:ea typeface="+mn-ea"/>
                          <a:cs typeface="+mn-cs"/>
                        </a:rPr>
                        <a:t>Patel Brothers</a:t>
                      </a:r>
                      <a:endParaRPr lang="en-US" sz="1400" dirty="0"/>
                    </a:p>
                  </a:txBody>
                  <a:tcPr/>
                </a:tc>
                <a:tc>
                  <a:txBody>
                    <a:bodyPr/>
                    <a:lstStyle/>
                    <a:p>
                      <a:r>
                        <a:rPr lang="en-US" sz="1400" b="0" i="0" kern="1200" dirty="0">
                          <a:solidFill>
                            <a:schemeClr val="dk1"/>
                          </a:solidFill>
                          <a:effectLst/>
                          <a:latin typeface="+mn-lt"/>
                          <a:ea typeface="+mn-ea"/>
                          <a:cs typeface="+mn-cs"/>
                        </a:rPr>
                        <a:t>Indirect competitor, focusing on selling South Asian grocery products.</a:t>
                      </a:r>
                      <a:endParaRPr lang="en-US" sz="1400" dirty="0"/>
                    </a:p>
                  </a:txBody>
                  <a:tcPr/>
                </a:tc>
                <a:tc>
                  <a:txBody>
                    <a:bodyPr/>
                    <a:lstStyle/>
                    <a:p>
                      <a:r>
                        <a:rPr lang="en-US" sz="1400" b="0" i="0" kern="1200" dirty="0">
                          <a:solidFill>
                            <a:schemeClr val="dk1"/>
                          </a:solidFill>
                          <a:effectLst/>
                          <a:latin typeface="+mn-lt"/>
                          <a:ea typeface="+mn-ea"/>
                          <a:cs typeface="+mn-cs"/>
                        </a:rPr>
                        <a:t>+ South Asian grocery products such as spices, grains, and specialty items.</a:t>
                      </a:r>
                    </a:p>
                    <a:p>
                      <a:r>
                        <a:rPr lang="en-US" sz="1400" b="0" i="0" kern="1200" dirty="0">
                          <a:solidFill>
                            <a:schemeClr val="dk1"/>
                          </a:solidFill>
                          <a:effectLst/>
                          <a:latin typeface="+mn-lt"/>
                          <a:ea typeface="+mn-ea"/>
                          <a:cs typeface="+mn-cs"/>
                        </a:rPr>
                        <a:t>- Limited Audience</a:t>
                      </a:r>
                      <a:endParaRPr lang="en-US" sz="1400" dirty="0"/>
                    </a:p>
                  </a:txBody>
                  <a:tcPr/>
                </a:tc>
                <a:tc>
                  <a:txBody>
                    <a:bodyPr/>
                    <a:lstStyle/>
                    <a:p>
                      <a:r>
                        <a:rPr lang="en-US" sz="1400" b="0" i="0" kern="1200" dirty="0">
                          <a:solidFill>
                            <a:schemeClr val="dk1"/>
                          </a:solidFill>
                          <a:effectLst/>
                          <a:latin typeface="+mn-lt"/>
                          <a:ea typeface="+mn-ea"/>
                          <a:cs typeface="+mn-cs"/>
                        </a:rPr>
                        <a:t>Midsize, with multiple locations and a niche market focus.</a:t>
                      </a:r>
                      <a:endParaRPr lang="en-US" sz="1400" dirty="0"/>
                    </a:p>
                  </a:txBody>
                  <a:tcPr/>
                </a:tc>
                <a:tc>
                  <a:txBody>
                    <a:bodyPr/>
                    <a:lstStyle/>
                    <a:p>
                      <a:r>
                        <a:rPr lang="en-US" sz="1400" b="0" i="0" kern="1200" dirty="0">
                          <a:solidFill>
                            <a:schemeClr val="dk1"/>
                          </a:solidFill>
                          <a:effectLst/>
                          <a:latin typeface="+mn-lt"/>
                          <a:ea typeface="+mn-ea"/>
                          <a:cs typeface="+mn-cs"/>
                        </a:rPr>
                        <a:t>+ Traditional retail pricing with occasional discounts or promotions.</a:t>
                      </a:r>
                      <a:endParaRPr lang="en-US" sz="1400" dirty="0"/>
                    </a:p>
                  </a:txBody>
                  <a:tcPr/>
                </a:tc>
                <a:extLst>
                  <a:ext uri="{0D108BD9-81ED-4DB2-BD59-A6C34878D82A}">
                    <a16:rowId xmlns:a16="http://schemas.microsoft.com/office/drawing/2014/main" val="760834033"/>
                  </a:ext>
                </a:extLst>
              </a:tr>
              <a:tr h="1099346">
                <a:tc>
                  <a:txBody>
                    <a:bodyPr/>
                    <a:lstStyle/>
                    <a:p>
                      <a:r>
                        <a:rPr lang="en-US" sz="1400" b="1" i="0" kern="1200" dirty="0" err="1">
                          <a:solidFill>
                            <a:schemeClr val="dk1"/>
                          </a:solidFill>
                          <a:effectLst/>
                          <a:latin typeface="+mn-lt"/>
                          <a:ea typeface="+mn-ea"/>
                          <a:cs typeface="+mn-cs"/>
                        </a:rPr>
                        <a:t>LocalHarvest</a:t>
                      </a:r>
                      <a:endParaRPr lang="en-US" sz="1400" dirty="0"/>
                    </a:p>
                  </a:txBody>
                  <a:tcPr/>
                </a:tc>
                <a:tc>
                  <a:txBody>
                    <a:bodyPr/>
                    <a:lstStyle/>
                    <a:p>
                      <a:r>
                        <a:rPr lang="en-US" sz="1400" b="0" i="0" kern="1200" dirty="0">
                          <a:solidFill>
                            <a:schemeClr val="dk1"/>
                          </a:solidFill>
                          <a:effectLst/>
                          <a:latin typeface="+mn-lt"/>
                          <a:ea typeface="+mn-ea"/>
                          <a:cs typeface="+mn-cs"/>
                        </a:rPr>
                        <a:t>Direct competitor, providing a platform for farmers to sell their produce directly to consumers.</a:t>
                      </a:r>
                      <a:endParaRPr lang="en-US" sz="1400" dirty="0"/>
                    </a:p>
                  </a:txBody>
                  <a:tcPr/>
                </a:tc>
                <a:tc>
                  <a:txBody>
                    <a:bodyPr/>
                    <a:lstStyle/>
                    <a:p>
                      <a:r>
                        <a:rPr lang="en-US" sz="1400" b="0" i="0" kern="1200" dirty="0">
                          <a:solidFill>
                            <a:schemeClr val="dk1"/>
                          </a:solidFill>
                          <a:effectLst/>
                          <a:latin typeface="+mn-lt"/>
                          <a:ea typeface="+mn-ea"/>
                          <a:cs typeface="+mn-cs"/>
                        </a:rPr>
                        <a:t>+ A variety of fresh produce, including fruits, vegetables, meats, and dairy products, sourced directly from local farmers.</a:t>
                      </a:r>
                      <a:endParaRPr lang="en-US" sz="1400" dirty="0"/>
                    </a:p>
                  </a:txBody>
                  <a:tcPr/>
                </a:tc>
                <a:tc>
                  <a:txBody>
                    <a:bodyPr/>
                    <a:lstStyle/>
                    <a:p>
                      <a:r>
                        <a:rPr lang="en-US" sz="1400" b="0" i="0" kern="1200" dirty="0">
                          <a:solidFill>
                            <a:schemeClr val="dk1"/>
                          </a:solidFill>
                          <a:effectLst/>
                          <a:latin typeface="+mn-lt"/>
                          <a:ea typeface="+mn-ea"/>
                          <a:cs typeface="+mn-cs"/>
                        </a:rPr>
                        <a:t>Midsize, established in the market with a focus on connecting local farmers with consumers.</a:t>
                      </a:r>
                      <a:endParaRPr lang="en-US" sz="1400" dirty="0"/>
                    </a:p>
                  </a:txBody>
                  <a:tcPr/>
                </a:tc>
                <a:tc>
                  <a:txBody>
                    <a:bodyPr/>
                    <a:lstStyle/>
                    <a:p>
                      <a:r>
                        <a:rPr lang="en-US" sz="1400" b="0" i="0" kern="1200" dirty="0">
                          <a:solidFill>
                            <a:schemeClr val="dk1"/>
                          </a:solidFill>
                          <a:effectLst/>
                          <a:latin typeface="+mn-lt"/>
                          <a:ea typeface="+mn-ea"/>
                          <a:cs typeface="+mn-cs"/>
                        </a:rPr>
                        <a:t>- Platform fees +Commission-based pricing for farmers, with varying rates depending on services offered.</a:t>
                      </a:r>
                      <a:endParaRPr lang="en-US" sz="1400" dirty="0"/>
                    </a:p>
                  </a:txBody>
                  <a:tcPr/>
                </a:tc>
                <a:extLst>
                  <a:ext uri="{0D108BD9-81ED-4DB2-BD59-A6C34878D82A}">
                    <a16:rowId xmlns:a16="http://schemas.microsoft.com/office/drawing/2014/main" val="1329974365"/>
                  </a:ext>
                </a:extLst>
              </a:tr>
            </a:tbl>
          </a:graphicData>
        </a:graphic>
      </p:graphicFrame>
      <p:sp>
        <p:nvSpPr>
          <p:cNvPr id="7" name="Content Placeholder 2">
            <a:extLst>
              <a:ext uri="{FF2B5EF4-FFF2-40B4-BE49-F238E27FC236}">
                <a16:creationId xmlns:a16="http://schemas.microsoft.com/office/drawing/2014/main" id="{A6179F64-25BA-2987-4B88-C6360CBAF70B}"/>
              </a:ext>
            </a:extLst>
          </p:cNvPr>
          <p:cNvSpPr txBox="1">
            <a:spLocks/>
          </p:cNvSpPr>
          <p:nvPr/>
        </p:nvSpPr>
        <p:spPr>
          <a:xfrm>
            <a:off x="2136833" y="1443800"/>
            <a:ext cx="7660008" cy="44221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Font typeface="Arial" panose="020B0604020202020204" pitchFamily="34" charset="0"/>
              <a:buNone/>
            </a:pPr>
            <a:r>
              <a:rPr lang="en-US" dirty="0"/>
              <a:t>Competitive Analysis: HarvestHub vs. Patel Brothers vs. Local Harvest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714716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92D86-D8BC-0F2F-2CBE-E1F91F3B0F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A5B052-076A-704A-26D4-2EAA0C55E4BF}"/>
              </a:ext>
            </a:extLst>
          </p:cNvPr>
          <p:cNvSpPr>
            <a:spLocks noGrp="1"/>
          </p:cNvSpPr>
          <p:nvPr>
            <p:ph type="title"/>
          </p:nvPr>
        </p:nvSpPr>
        <p:spPr>
          <a:xfrm>
            <a:off x="1769687" y="635098"/>
            <a:ext cx="4509193" cy="681589"/>
          </a:xfrm>
        </p:spPr>
        <p:txBody>
          <a:bodyPr>
            <a:normAutofit fontScale="90000"/>
          </a:bodyPr>
          <a:lstStyle/>
          <a:p>
            <a:r>
              <a:rPr lang="en-US" sz="4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r>
              <a:rPr lang="en-US" sz="4400" b="1" i="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ompetitive</a:t>
            </a:r>
            <a:r>
              <a:rPr lang="en-US" sz="4000" b="1" i="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4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r>
              <a:rPr lang="en-US" sz="4000" b="1" i="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nalysis</a:t>
            </a:r>
            <a:endParaRPr lang="en-US" sz="4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aphicFrame>
        <p:nvGraphicFramePr>
          <p:cNvPr id="6" name="Content Placeholder 5">
            <a:extLst>
              <a:ext uri="{FF2B5EF4-FFF2-40B4-BE49-F238E27FC236}">
                <a16:creationId xmlns:a16="http://schemas.microsoft.com/office/drawing/2014/main" id="{601B5270-9DCF-6EB6-E582-0B983A92E29B}"/>
              </a:ext>
            </a:extLst>
          </p:cNvPr>
          <p:cNvGraphicFramePr>
            <a:graphicFrameLocks noGrp="1"/>
          </p:cNvGraphicFramePr>
          <p:nvPr>
            <p:ph idx="1"/>
            <p:extLst>
              <p:ext uri="{D42A27DB-BD31-4B8C-83A1-F6EECF244321}">
                <p14:modId xmlns:p14="http://schemas.microsoft.com/office/powerpoint/2010/main" val="1838042679"/>
              </p:ext>
            </p:extLst>
          </p:nvPr>
        </p:nvGraphicFramePr>
        <p:xfrm>
          <a:off x="205274" y="1553548"/>
          <a:ext cx="11781452" cy="5273040"/>
        </p:xfrm>
        <a:graphic>
          <a:graphicData uri="http://schemas.openxmlformats.org/drawingml/2006/table">
            <a:tbl>
              <a:tblPr firstRow="1" bandRow="1">
                <a:tableStyleId>{5C22544A-7EE6-4342-B048-85BDC9FD1C3A}</a:tableStyleId>
              </a:tblPr>
              <a:tblGrid>
                <a:gridCol w="2102802">
                  <a:extLst>
                    <a:ext uri="{9D8B030D-6E8A-4147-A177-3AD203B41FA5}">
                      <a16:colId xmlns:a16="http://schemas.microsoft.com/office/drawing/2014/main" val="933382732"/>
                    </a:ext>
                  </a:extLst>
                </a:gridCol>
                <a:gridCol w="2102802">
                  <a:extLst>
                    <a:ext uri="{9D8B030D-6E8A-4147-A177-3AD203B41FA5}">
                      <a16:colId xmlns:a16="http://schemas.microsoft.com/office/drawing/2014/main" val="3711429383"/>
                    </a:ext>
                  </a:extLst>
                </a:gridCol>
                <a:gridCol w="2736524">
                  <a:extLst>
                    <a:ext uri="{9D8B030D-6E8A-4147-A177-3AD203B41FA5}">
                      <a16:colId xmlns:a16="http://schemas.microsoft.com/office/drawing/2014/main" val="68076362"/>
                    </a:ext>
                  </a:extLst>
                </a:gridCol>
                <a:gridCol w="2419662">
                  <a:extLst>
                    <a:ext uri="{9D8B030D-6E8A-4147-A177-3AD203B41FA5}">
                      <a16:colId xmlns:a16="http://schemas.microsoft.com/office/drawing/2014/main" val="745053550"/>
                    </a:ext>
                  </a:extLst>
                </a:gridCol>
                <a:gridCol w="2419662">
                  <a:extLst>
                    <a:ext uri="{9D8B030D-6E8A-4147-A177-3AD203B41FA5}">
                      <a16:colId xmlns:a16="http://schemas.microsoft.com/office/drawing/2014/main" val="3929739393"/>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kern="1200" dirty="0">
                          <a:solidFill>
                            <a:schemeClr val="lt1"/>
                          </a:solidFill>
                          <a:effectLst/>
                          <a:latin typeface="+mn-lt"/>
                          <a:ea typeface="+mn-ea"/>
                          <a:cs typeface="+mn-cs"/>
                        </a:rPr>
                        <a:t>Competitor Name</a:t>
                      </a:r>
                    </a:p>
                  </a:txBody>
                  <a:tcPr/>
                </a:tc>
                <a:tc>
                  <a:txBody>
                    <a:bodyPr/>
                    <a:lstStyle/>
                    <a:p>
                      <a:pPr algn="ctr"/>
                      <a:r>
                        <a:rPr lang="en-US" sz="1400" b="1" i="0" kern="1200" dirty="0">
                          <a:solidFill>
                            <a:schemeClr val="lt1"/>
                          </a:solidFill>
                          <a:effectLst/>
                          <a:latin typeface="+mn-lt"/>
                          <a:ea typeface="+mn-ea"/>
                          <a:cs typeface="+mn-cs"/>
                        </a:rPr>
                        <a:t>Target Audience</a:t>
                      </a:r>
                    </a:p>
                  </a:txBody>
                  <a:tcPr/>
                </a:tc>
                <a:tc>
                  <a:txBody>
                    <a:bodyPr/>
                    <a:lstStyle/>
                    <a:p>
                      <a:pPr algn="ctr"/>
                      <a:r>
                        <a:rPr lang="en-US" sz="1400" b="1" i="0" kern="1200" dirty="0">
                          <a:solidFill>
                            <a:schemeClr val="lt1"/>
                          </a:solidFill>
                          <a:effectLst/>
                          <a:latin typeface="+mn-lt"/>
                          <a:ea typeface="+mn-ea"/>
                          <a:cs typeface="+mn-cs"/>
                        </a:rPr>
                        <a:t>Unique Value Proposition</a:t>
                      </a:r>
                    </a:p>
                  </a:txBody>
                  <a:tcPr/>
                </a:tc>
                <a:tc>
                  <a:txBody>
                    <a:bodyPr/>
                    <a:lstStyle/>
                    <a:p>
                      <a:pPr algn="ctr"/>
                      <a:r>
                        <a:rPr lang="en-US" sz="1400" b="1" i="0" kern="1200" dirty="0">
                          <a:solidFill>
                            <a:schemeClr val="lt1"/>
                          </a:solidFill>
                          <a:effectLst/>
                          <a:latin typeface="+mn-lt"/>
                          <a:ea typeface="+mn-ea"/>
                          <a:cs typeface="+mn-cs"/>
                        </a:rPr>
                        <a:t>Website/App Experience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i="0" kern="1200" dirty="0">
                        <a:solidFill>
                          <a:schemeClr val="lt1"/>
                        </a:solidFill>
                        <a:effectLst/>
                        <a:latin typeface="+mn-lt"/>
                        <a:ea typeface="+mn-ea"/>
                        <a:cs typeface="+mn-cs"/>
                      </a:endParaRPr>
                    </a:p>
                    <a:p>
                      <a:pPr algn="ctr"/>
                      <a:endParaRPr lang="en-US" sz="1400" dirty="0"/>
                    </a:p>
                  </a:txBody>
                  <a:tcPr/>
                </a:tc>
                <a:tc>
                  <a:txBody>
                    <a:bodyPr/>
                    <a:lstStyle/>
                    <a:p>
                      <a:pPr algn="ctr"/>
                      <a:r>
                        <a:rPr lang="en-US" sz="1400" b="1" i="0" kern="1200" dirty="0">
                          <a:solidFill>
                            <a:schemeClr val="lt1"/>
                          </a:solidFill>
                          <a:effectLst/>
                          <a:latin typeface="+mn-lt"/>
                          <a:ea typeface="+mn-ea"/>
                          <a:cs typeface="+mn-cs"/>
                        </a:rPr>
                        <a:t>Interactions</a:t>
                      </a:r>
                    </a:p>
                    <a:p>
                      <a:pPr algn="ctr"/>
                      <a:endParaRPr lang="en-US" sz="1400" dirty="0"/>
                    </a:p>
                  </a:txBody>
                  <a:tcPr/>
                </a:tc>
                <a:extLst>
                  <a:ext uri="{0D108BD9-81ED-4DB2-BD59-A6C34878D82A}">
                    <a16:rowId xmlns:a16="http://schemas.microsoft.com/office/drawing/2014/main" val="2515760256"/>
                  </a:ext>
                </a:extLst>
              </a:tr>
              <a:tr h="1099346">
                <a:tc>
                  <a:txBody>
                    <a:bodyPr/>
                    <a:lstStyle/>
                    <a:p>
                      <a:r>
                        <a:rPr lang="en-US" sz="1400" b="1" i="0" kern="1200" dirty="0">
                          <a:solidFill>
                            <a:schemeClr val="dk1"/>
                          </a:solidFill>
                          <a:effectLst/>
                          <a:latin typeface="+mn-lt"/>
                          <a:ea typeface="+mn-ea"/>
                          <a:cs typeface="+mn-cs"/>
                        </a:rPr>
                        <a:t>HarvestHub</a:t>
                      </a:r>
                      <a:endParaRPr lang="en-US" sz="1400" dirty="0"/>
                    </a:p>
                  </a:txBody>
                  <a:tcPr/>
                </a:tc>
                <a:tc>
                  <a:txBody>
                    <a:bodyPr/>
                    <a:lstStyle/>
                    <a:p>
                      <a:pPr algn="l"/>
                      <a:r>
                        <a:rPr lang="en-US" sz="1400" b="0" i="0" kern="1200" dirty="0">
                          <a:solidFill>
                            <a:schemeClr val="dk1"/>
                          </a:solidFill>
                          <a:effectLst/>
                          <a:latin typeface="+mn-lt"/>
                          <a:ea typeface="+mn-ea"/>
                          <a:cs typeface="+mn-cs"/>
                        </a:rPr>
                        <a:t>+ Health-conscious consumers, supporters of local agriculture, environmentally conscious individuals.</a:t>
                      </a:r>
                      <a:endParaRPr lang="en-US" sz="1400" dirty="0"/>
                    </a:p>
                  </a:txBody>
                  <a:tcPr/>
                </a:tc>
                <a:tc>
                  <a:txBody>
                    <a:bodyPr/>
                    <a:lstStyle/>
                    <a:p>
                      <a:pPr algn="l"/>
                      <a:r>
                        <a:rPr lang="en-US" sz="1400" b="0" i="0" kern="1200" dirty="0">
                          <a:solidFill>
                            <a:schemeClr val="dk1"/>
                          </a:solidFill>
                          <a:effectLst/>
                          <a:latin typeface="+mn-lt"/>
                          <a:ea typeface="+mn-ea"/>
                          <a:cs typeface="+mn-cs"/>
                        </a:rPr>
                        <a:t>+ Direct connection to local farmers, ensuring freshness, supporting local economies, and reducing carbon footprint.</a:t>
                      </a:r>
                      <a:endParaRPr lang="en-US" sz="1400" dirty="0"/>
                    </a:p>
                  </a:txBody>
                  <a:tcPr/>
                </a:tc>
                <a:tc>
                  <a:txBody>
                    <a:bodyPr/>
                    <a:lstStyle/>
                    <a:p>
                      <a:pPr algn="l"/>
                      <a:r>
                        <a:rPr lang="en-US" sz="1400" b="0" i="0" kern="1200" dirty="0">
                          <a:solidFill>
                            <a:schemeClr val="dk1"/>
                          </a:solidFill>
                          <a:effectLst/>
                          <a:latin typeface="+mn-lt"/>
                          <a:ea typeface="+mn-ea"/>
                          <a:cs typeface="+mn-cs"/>
                        </a:rPr>
                        <a:t>+ Intuitive platform with easy navigation, focusing on showcasing farmers' produce and facilitating transactions.</a:t>
                      </a:r>
                      <a:endParaRPr lang="en-US" sz="1400" dirty="0"/>
                    </a:p>
                  </a:txBody>
                  <a:tcPr/>
                </a:tc>
                <a:tc>
                  <a:txBody>
                    <a:bodyPr/>
                    <a:lstStyle/>
                    <a:p>
                      <a:pPr algn="l"/>
                      <a:r>
                        <a:rPr lang="en-US" sz="1400" b="0" i="0" kern="1200" dirty="0">
                          <a:solidFill>
                            <a:schemeClr val="dk1"/>
                          </a:solidFill>
                          <a:effectLst/>
                          <a:latin typeface="+mn-lt"/>
                          <a:ea typeface="+mn-ea"/>
                          <a:cs typeface="+mn-cs"/>
                        </a:rPr>
                        <a:t>Search functionality by product or farmer, secure payment options, and possibly options for pre-ordering or subscription services.</a:t>
                      </a:r>
                      <a:endParaRPr lang="en-US" sz="1400" dirty="0"/>
                    </a:p>
                  </a:txBody>
                  <a:tcPr/>
                </a:tc>
                <a:extLst>
                  <a:ext uri="{0D108BD9-81ED-4DB2-BD59-A6C34878D82A}">
                    <a16:rowId xmlns:a16="http://schemas.microsoft.com/office/drawing/2014/main" val="1056256764"/>
                  </a:ext>
                </a:extLst>
              </a:tr>
              <a:tr h="1099346">
                <a:tc>
                  <a:txBody>
                    <a:bodyPr/>
                    <a:lstStyle/>
                    <a:p>
                      <a:r>
                        <a:rPr lang="en-US" sz="1400" b="1" i="0" kern="1200" dirty="0">
                          <a:solidFill>
                            <a:schemeClr val="dk1"/>
                          </a:solidFill>
                          <a:effectLst/>
                          <a:latin typeface="+mn-lt"/>
                          <a:ea typeface="+mn-ea"/>
                          <a:cs typeface="+mn-cs"/>
                        </a:rPr>
                        <a:t>Patel Brothers</a:t>
                      </a:r>
                      <a:endParaRPr lang="en-US" sz="1400" dirty="0"/>
                    </a:p>
                  </a:txBody>
                  <a:tcPr/>
                </a:tc>
                <a:tc>
                  <a:txBody>
                    <a:bodyPr/>
                    <a:lstStyle/>
                    <a:p>
                      <a:pPr algn="l"/>
                      <a:r>
                        <a:rPr lang="en-US" sz="1400" b="0" i="0" kern="1200" dirty="0">
                          <a:solidFill>
                            <a:schemeClr val="dk1"/>
                          </a:solidFill>
                          <a:effectLst/>
                          <a:latin typeface="+mn-lt"/>
                          <a:ea typeface="+mn-ea"/>
                          <a:cs typeface="+mn-cs"/>
                        </a:rPr>
                        <a:t>+ South Asian community members, individuals interested in ethnic cuisine and specialty ingredients.</a:t>
                      </a:r>
                      <a:endParaRPr lang="en-US" sz="1400" dirty="0"/>
                    </a:p>
                  </a:txBody>
                  <a:tcPr/>
                </a:tc>
                <a:tc>
                  <a:txBody>
                    <a:bodyPr/>
                    <a:lstStyle/>
                    <a:p>
                      <a:pPr algn="l"/>
                      <a:r>
                        <a:rPr lang="en-US" sz="1400" b="0" i="0" kern="1200" dirty="0">
                          <a:solidFill>
                            <a:schemeClr val="dk1"/>
                          </a:solidFill>
                          <a:effectLst/>
                          <a:latin typeface="+mn-lt"/>
                          <a:ea typeface="+mn-ea"/>
                          <a:cs typeface="+mn-cs"/>
                        </a:rPr>
                        <a:t>+ Authentic South Asian grocery products, cultural diversity, and specialty items not commonly found in mainstream supermarkets.</a:t>
                      </a:r>
                      <a:endParaRPr lang="en-US" sz="1400" dirty="0"/>
                    </a:p>
                  </a:txBody>
                  <a:tcPr/>
                </a:tc>
                <a:tc>
                  <a:txBody>
                    <a:bodyPr/>
                    <a:lstStyle/>
                    <a:p>
                      <a:pPr algn="l"/>
                      <a:r>
                        <a:rPr lang="en-US" sz="1400" b="0" i="0" kern="1200" dirty="0">
                          <a:solidFill>
                            <a:schemeClr val="dk1"/>
                          </a:solidFill>
                          <a:effectLst/>
                          <a:latin typeface="+mn-lt"/>
                          <a:ea typeface="+mn-ea"/>
                          <a:cs typeface="+mn-cs"/>
                        </a:rPr>
                        <a:t>+ User-friendly website with clear categorization.</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 Limited Images</a:t>
                      </a:r>
                    </a:p>
                    <a:p>
                      <a:pPr algn="l"/>
                      <a:r>
                        <a:rPr lang="en-US" sz="1400" b="0" i="0" kern="1200" dirty="0">
                          <a:solidFill>
                            <a:schemeClr val="dk1"/>
                          </a:solidFill>
                          <a:effectLst/>
                          <a:latin typeface="+mn-lt"/>
                          <a:ea typeface="+mn-ea"/>
                          <a:cs typeface="+mn-cs"/>
                        </a:rPr>
                        <a:t>- No direct link to products from the landing page</a:t>
                      </a:r>
                      <a:endParaRPr lang="en-US" sz="1400" dirty="0"/>
                    </a:p>
                  </a:txBody>
                  <a:tcPr/>
                </a:tc>
                <a:tc>
                  <a:txBody>
                    <a:bodyPr/>
                    <a:lstStyle/>
                    <a:p>
                      <a:pPr algn="l"/>
                      <a:r>
                        <a:rPr lang="en-US" sz="1400" b="0" i="0" kern="1200" dirty="0">
                          <a:solidFill>
                            <a:schemeClr val="dk1"/>
                          </a:solidFill>
                          <a:effectLst/>
                          <a:latin typeface="+mn-lt"/>
                          <a:ea typeface="+mn-ea"/>
                          <a:cs typeface="+mn-cs"/>
                        </a:rPr>
                        <a:t>Online ordering, store locator, recipes, and customer reviews.</a:t>
                      </a:r>
                      <a:endParaRPr lang="en-US" sz="1400" dirty="0"/>
                    </a:p>
                  </a:txBody>
                  <a:tcPr/>
                </a:tc>
                <a:extLst>
                  <a:ext uri="{0D108BD9-81ED-4DB2-BD59-A6C34878D82A}">
                    <a16:rowId xmlns:a16="http://schemas.microsoft.com/office/drawing/2014/main" val="760834033"/>
                  </a:ext>
                </a:extLst>
              </a:tr>
              <a:tr h="1099346">
                <a:tc>
                  <a:txBody>
                    <a:bodyPr/>
                    <a:lstStyle/>
                    <a:p>
                      <a:r>
                        <a:rPr lang="en-US" sz="1400" b="1" i="0" kern="1200" dirty="0" err="1">
                          <a:solidFill>
                            <a:schemeClr val="dk1"/>
                          </a:solidFill>
                          <a:effectLst/>
                          <a:latin typeface="+mn-lt"/>
                          <a:ea typeface="+mn-ea"/>
                          <a:cs typeface="+mn-cs"/>
                        </a:rPr>
                        <a:t>LocalHarvest</a:t>
                      </a:r>
                      <a:endParaRPr lang="en-US" sz="1400" dirty="0"/>
                    </a:p>
                  </a:txBody>
                  <a:tcPr/>
                </a:tc>
                <a:tc>
                  <a:txBody>
                    <a:bodyPr/>
                    <a:lstStyle/>
                    <a:p>
                      <a:pPr algn="l"/>
                      <a:r>
                        <a:rPr lang="en-US" sz="1400" b="0" i="0" kern="1200" dirty="0">
                          <a:solidFill>
                            <a:schemeClr val="dk1"/>
                          </a:solidFill>
                          <a:effectLst/>
                          <a:latin typeface="+mn-lt"/>
                          <a:ea typeface="+mn-ea"/>
                          <a:cs typeface="+mn-cs"/>
                        </a:rPr>
                        <a:t>+ Locavores, individuals seeking fresh, locally sourced produce, and those interested in supporting small-scale agriculture.</a:t>
                      </a:r>
                      <a:endParaRPr lang="en-US" sz="1400" dirty="0"/>
                    </a:p>
                  </a:txBody>
                  <a:tcPr/>
                </a:tc>
                <a:tc>
                  <a:txBody>
                    <a:bodyPr/>
                    <a:lstStyle/>
                    <a:p>
                      <a:pPr algn="l"/>
                      <a:r>
                        <a:rPr lang="en-US" sz="1400" b="0" i="0" kern="1200" dirty="0">
                          <a:solidFill>
                            <a:schemeClr val="dk1"/>
                          </a:solidFill>
                          <a:effectLst/>
                          <a:latin typeface="+mn-lt"/>
                          <a:ea typeface="+mn-ea"/>
                          <a:cs typeface="+mn-cs"/>
                        </a:rPr>
                        <a:t>+ Access to fresh, locally sourced produce, supporting small-scale farmers, and promoting sustainable agriculture practices.</a:t>
                      </a:r>
                      <a:endParaRPr lang="en-US" sz="1400" dirty="0"/>
                    </a:p>
                  </a:txBody>
                  <a:tcPr/>
                </a:tc>
                <a:tc>
                  <a:txBody>
                    <a:bodyPr/>
                    <a:lstStyle/>
                    <a:p>
                      <a:pPr algn="l"/>
                      <a:r>
                        <a:rPr lang="en-US" sz="1400" b="0" i="0" kern="1200" dirty="0">
                          <a:solidFill>
                            <a:schemeClr val="dk1"/>
                          </a:solidFill>
                          <a:effectLst/>
                          <a:latin typeface="+mn-lt"/>
                          <a:ea typeface="+mn-ea"/>
                          <a:cs typeface="+mn-cs"/>
                        </a:rPr>
                        <a:t>+ Functional website/app with emphasis on connecting consumers with local farmers.</a:t>
                      </a:r>
                    </a:p>
                    <a:p>
                      <a:pPr algn="l"/>
                      <a:r>
                        <a:rPr lang="en-US" sz="1400" b="0" i="0" kern="1200" dirty="0">
                          <a:solidFill>
                            <a:schemeClr val="dk1"/>
                          </a:solidFill>
                          <a:effectLst/>
                          <a:latin typeface="+mn-lt"/>
                          <a:ea typeface="+mn-ea"/>
                          <a:cs typeface="+mn-cs"/>
                        </a:rPr>
                        <a:t>- Poor user interface</a:t>
                      </a:r>
                    </a:p>
                    <a:p>
                      <a:pPr algn="l"/>
                      <a:r>
                        <a:rPr lang="en-US" sz="1400" b="0" i="0" kern="1200" dirty="0">
                          <a:solidFill>
                            <a:schemeClr val="dk1"/>
                          </a:solidFill>
                          <a:effectLst/>
                          <a:latin typeface="+mn-lt"/>
                          <a:ea typeface="+mn-ea"/>
                          <a:cs typeface="+mn-cs"/>
                        </a:rPr>
                        <a:t>- Poor use of font and colors</a:t>
                      </a:r>
                    </a:p>
                    <a:p>
                      <a:pPr algn="l"/>
                      <a:endParaRPr lang="en-US" sz="1400" dirty="0"/>
                    </a:p>
                  </a:txBody>
                  <a:tcPr/>
                </a:tc>
                <a:tc>
                  <a:txBody>
                    <a:bodyPr/>
                    <a:lstStyle/>
                    <a:p>
                      <a:pPr algn="l"/>
                      <a:r>
                        <a:rPr lang="en-US" sz="1400" b="0" i="0" kern="1200" dirty="0">
                          <a:solidFill>
                            <a:schemeClr val="dk1"/>
                          </a:solidFill>
                          <a:effectLst/>
                          <a:latin typeface="+mn-lt"/>
                          <a:ea typeface="+mn-ea"/>
                          <a:cs typeface="+mn-cs"/>
                        </a:rPr>
                        <a:t>Search by location or product, farmer profiles, event listings, and community forums.</a:t>
                      </a:r>
                      <a:endParaRPr lang="en-US" sz="1400" dirty="0"/>
                    </a:p>
                  </a:txBody>
                  <a:tcPr/>
                </a:tc>
                <a:extLst>
                  <a:ext uri="{0D108BD9-81ED-4DB2-BD59-A6C34878D82A}">
                    <a16:rowId xmlns:a16="http://schemas.microsoft.com/office/drawing/2014/main" val="1329974365"/>
                  </a:ext>
                </a:extLst>
              </a:tr>
            </a:tbl>
          </a:graphicData>
        </a:graphic>
      </p:graphicFrame>
      <p:sp>
        <p:nvSpPr>
          <p:cNvPr id="7" name="Content Placeholder 2">
            <a:extLst>
              <a:ext uri="{FF2B5EF4-FFF2-40B4-BE49-F238E27FC236}">
                <a16:creationId xmlns:a16="http://schemas.microsoft.com/office/drawing/2014/main" id="{6956BE64-E2D5-0EF8-548E-14BADF990232}"/>
              </a:ext>
            </a:extLst>
          </p:cNvPr>
          <p:cNvSpPr txBox="1">
            <a:spLocks/>
          </p:cNvSpPr>
          <p:nvPr/>
        </p:nvSpPr>
        <p:spPr>
          <a:xfrm>
            <a:off x="-1655618" y="1166740"/>
            <a:ext cx="10820400" cy="29989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endParaRPr lang="en-US" dirty="0">
              <a:solidFill>
                <a:schemeClr val="accent2">
                  <a:lumMod val="40000"/>
                  <a:lumOff val="60000"/>
                </a:schemeClr>
              </a:solidFill>
            </a:endParaRPr>
          </a:p>
        </p:txBody>
      </p:sp>
    </p:spTree>
    <p:extLst>
      <p:ext uri="{BB962C8B-B14F-4D97-AF65-F5344CB8AC3E}">
        <p14:creationId xmlns:p14="http://schemas.microsoft.com/office/powerpoint/2010/main" val="1034354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7B9EC-5DE0-5362-02FD-7C91CE1E4BB7}"/>
              </a:ext>
            </a:extLst>
          </p:cNvPr>
          <p:cNvSpPr>
            <a:spLocks noGrp="1"/>
          </p:cNvSpPr>
          <p:nvPr>
            <p:ph type="title"/>
          </p:nvPr>
        </p:nvSpPr>
        <p:spPr>
          <a:xfrm>
            <a:off x="3234266" y="357095"/>
            <a:ext cx="5949245" cy="919084"/>
          </a:xfrm>
        </p:spPr>
        <p:txBody>
          <a:bodyPr>
            <a:normAutofit/>
          </a:bodyPr>
          <a:lstStyle/>
          <a:p>
            <a:r>
              <a:rPr lang="en-IN">
                <a:solidFill>
                  <a:schemeClr val="tx1"/>
                </a:solidFill>
              </a:rPr>
              <a:t>PROJECT INTRODUCTION </a:t>
            </a:r>
            <a:endParaRPr lang="en-IN" dirty="0">
              <a:solidFill>
                <a:schemeClr val="tx1"/>
              </a:solidFill>
            </a:endParaRPr>
          </a:p>
        </p:txBody>
      </p:sp>
      <p:sp>
        <p:nvSpPr>
          <p:cNvPr id="3" name="Content Placeholder 2">
            <a:extLst>
              <a:ext uri="{FF2B5EF4-FFF2-40B4-BE49-F238E27FC236}">
                <a16:creationId xmlns:a16="http://schemas.microsoft.com/office/drawing/2014/main" id="{FD0B9754-FB51-3143-48A7-978DB7AFABBC}"/>
              </a:ext>
            </a:extLst>
          </p:cNvPr>
          <p:cNvSpPr>
            <a:spLocks noGrp="1"/>
          </p:cNvSpPr>
          <p:nvPr>
            <p:ph idx="1"/>
          </p:nvPr>
        </p:nvSpPr>
        <p:spPr>
          <a:xfrm>
            <a:off x="677334" y="1399823"/>
            <a:ext cx="11063110" cy="4641540"/>
          </a:xfrm>
        </p:spPr>
        <p:txBody>
          <a:bodyPr>
            <a:noAutofit/>
          </a:bodyPr>
          <a:lstStyle/>
          <a:p>
            <a:pPr>
              <a:buFont typeface="+mj-lt"/>
              <a:buAutoNum type="arabicPeriod"/>
            </a:pP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About: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Harvest Hub is a virtual farmers market app designed to connect local farmers with consumers, providing a convenient platform for buying and selling fresh produce and artisanal goods. With a user-friendly interface and features tailored for both vendors and customers, Harvest Hub aims to support local agriculture and promote sustainable food practices.</a:t>
            </a:r>
          </a:p>
          <a:p>
            <a:pPr>
              <a:buFont typeface="+mj-lt"/>
              <a:buAutoNum type="arabicPeriod"/>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Project Type: Academic Project</a:t>
            </a:r>
          </a:p>
          <a:p>
            <a:pPr>
              <a:buFont typeface="+mj-lt"/>
              <a:buAutoNum type="arabicPeriod"/>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Tools Used:</a:t>
            </a:r>
          </a:p>
          <a:p>
            <a:pPr lvl="1">
              <a:buFont typeface="Arial" panose="020B0604020202020204" pitchFamily="34" charset="0"/>
              <a:buChar char="•"/>
            </a:pPr>
            <a:r>
              <a:rPr lang="en-US" sz="2200" b="1" dirty="0">
                <a:solidFill>
                  <a:schemeClr val="tx1"/>
                </a:solidFill>
                <a:latin typeface="Calibri" panose="020F0502020204030204" pitchFamily="34" charset="0"/>
                <a:ea typeface="Calibri" panose="020F0502020204030204" pitchFamily="34" charset="0"/>
                <a:cs typeface="Calibri" panose="020F0502020204030204" pitchFamily="34" charset="0"/>
              </a:rPr>
              <a:t>Figma</a:t>
            </a:r>
            <a:r>
              <a:rPr lang="en-US" sz="2200" dirty="0">
                <a:solidFill>
                  <a:schemeClr val="tx1"/>
                </a:solidFill>
                <a:latin typeface="Calibri" panose="020F0502020204030204" pitchFamily="34" charset="0"/>
                <a:ea typeface="Calibri" panose="020F0502020204030204" pitchFamily="34" charset="0"/>
                <a:cs typeface="Calibri" panose="020F0502020204030204" pitchFamily="34" charset="0"/>
              </a:rPr>
              <a:t>: For design, prototyping, and collaboration on the app's user interface and user experience.</a:t>
            </a:r>
          </a:p>
          <a:p>
            <a:pPr lvl="1">
              <a:buFont typeface="Arial" panose="020B0604020202020204" pitchFamily="34" charset="0"/>
              <a:buChar char="•"/>
            </a:pPr>
            <a:r>
              <a:rPr lang="en-US" sz="2200" b="1" dirty="0" err="1">
                <a:solidFill>
                  <a:schemeClr val="tx1"/>
                </a:solidFill>
                <a:latin typeface="Calibri" panose="020F0502020204030204" pitchFamily="34" charset="0"/>
                <a:ea typeface="Calibri" panose="020F0502020204030204" pitchFamily="34" charset="0"/>
                <a:cs typeface="Calibri" panose="020F0502020204030204" pitchFamily="34" charset="0"/>
              </a:rPr>
              <a:t>Moqups</a:t>
            </a:r>
            <a:r>
              <a:rPr lang="en-US" sz="2200" dirty="0">
                <a:solidFill>
                  <a:schemeClr val="tx1"/>
                </a:solidFill>
                <a:latin typeface="Calibri" panose="020F0502020204030204" pitchFamily="34" charset="0"/>
                <a:ea typeface="Calibri" panose="020F0502020204030204" pitchFamily="34" charset="0"/>
                <a:cs typeface="Calibri" panose="020F0502020204030204" pitchFamily="34" charset="0"/>
              </a:rPr>
              <a:t>: Utilized for creating more detailed wireframes and mockups, refining the design before transitioning to Figma for higher-fidelity prototyping.</a:t>
            </a:r>
          </a:p>
          <a:p>
            <a:pPr lvl="1">
              <a:buFont typeface="Arial" panose="020B0604020202020204" pitchFamily="34" charset="0"/>
              <a:buChar char="•"/>
            </a:pPr>
            <a:r>
              <a:rPr lang="en-US" sz="2200" b="1" dirty="0">
                <a:solidFill>
                  <a:schemeClr val="tx1"/>
                </a:solidFill>
                <a:latin typeface="Calibri" panose="020F0502020204030204" pitchFamily="34" charset="0"/>
                <a:ea typeface="Calibri" panose="020F0502020204030204" pitchFamily="34" charset="0"/>
                <a:cs typeface="Calibri" panose="020F0502020204030204" pitchFamily="34" charset="0"/>
              </a:rPr>
              <a:t>Wireframes</a:t>
            </a:r>
            <a:r>
              <a:rPr lang="en-US" sz="2200" dirty="0">
                <a:solidFill>
                  <a:schemeClr val="tx1"/>
                </a:solidFill>
                <a:latin typeface="Calibri" panose="020F0502020204030204" pitchFamily="34" charset="0"/>
                <a:ea typeface="Calibri" panose="020F0502020204030204" pitchFamily="34" charset="0"/>
                <a:cs typeface="Calibri" panose="020F0502020204030204" pitchFamily="34" charset="0"/>
              </a:rPr>
              <a:t>: Used initially for low-fidelity sketches and conceptualizing the app's layout and features.</a:t>
            </a:r>
          </a:p>
          <a:p>
            <a:pPr lvl="1">
              <a:buFont typeface="Arial" panose="020B0604020202020204" pitchFamily="34" charset="0"/>
              <a:buChar char="•"/>
            </a:pPr>
            <a:endParaRPr lang="en-US" sz="2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1685824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7F1B7-5842-A072-EEDE-11E699F5A64D}"/>
            </a:ext>
          </a:extLst>
        </p:cNvPr>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C3AB37D2-8913-7E4B-EBE1-7BFCC70F6614}"/>
              </a:ext>
            </a:extLst>
          </p:cNvPr>
          <p:cNvGraphicFramePr>
            <a:graphicFrameLocks noGrp="1"/>
          </p:cNvGraphicFramePr>
          <p:nvPr>
            <p:ph idx="1"/>
            <p:extLst>
              <p:ext uri="{D42A27DB-BD31-4B8C-83A1-F6EECF244321}">
                <p14:modId xmlns:p14="http://schemas.microsoft.com/office/powerpoint/2010/main" val="347067588"/>
              </p:ext>
            </p:extLst>
          </p:nvPr>
        </p:nvGraphicFramePr>
        <p:xfrm>
          <a:off x="581891" y="1895346"/>
          <a:ext cx="9310254" cy="4039945"/>
        </p:xfrm>
        <a:graphic>
          <a:graphicData uri="http://schemas.openxmlformats.org/drawingml/2006/table">
            <a:tbl>
              <a:tblPr firstRow="1" bandRow="1">
                <a:tableStyleId>{5C22544A-7EE6-4342-B048-85BDC9FD1C3A}</a:tableStyleId>
              </a:tblPr>
              <a:tblGrid>
                <a:gridCol w="2820118">
                  <a:extLst>
                    <a:ext uri="{9D8B030D-6E8A-4147-A177-3AD203B41FA5}">
                      <a16:colId xmlns:a16="http://schemas.microsoft.com/office/drawing/2014/main" val="933382732"/>
                    </a:ext>
                  </a:extLst>
                </a:gridCol>
                <a:gridCol w="2820118">
                  <a:extLst>
                    <a:ext uri="{9D8B030D-6E8A-4147-A177-3AD203B41FA5}">
                      <a16:colId xmlns:a16="http://schemas.microsoft.com/office/drawing/2014/main" val="3711429383"/>
                    </a:ext>
                  </a:extLst>
                </a:gridCol>
                <a:gridCol w="3670018">
                  <a:extLst>
                    <a:ext uri="{9D8B030D-6E8A-4147-A177-3AD203B41FA5}">
                      <a16:colId xmlns:a16="http://schemas.microsoft.com/office/drawing/2014/main" val="68076362"/>
                    </a:ext>
                  </a:extLst>
                </a:gridCol>
              </a:tblGrid>
              <a:tr h="6830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kern="1200" dirty="0">
                          <a:solidFill>
                            <a:schemeClr val="lt1"/>
                          </a:solidFill>
                          <a:effectLst/>
                          <a:latin typeface="+mn-lt"/>
                          <a:ea typeface="+mn-ea"/>
                          <a:cs typeface="+mn-cs"/>
                        </a:rPr>
                        <a:t>Competitor Name</a:t>
                      </a:r>
                    </a:p>
                  </a:txBody>
                  <a:tcPr/>
                </a:tc>
                <a:tc>
                  <a:txBody>
                    <a:bodyPr/>
                    <a:lstStyle/>
                    <a:p>
                      <a:pPr algn="ctr"/>
                      <a:r>
                        <a:rPr lang="en-US" sz="1400" b="1" i="0" kern="1200" dirty="0">
                          <a:solidFill>
                            <a:schemeClr val="lt1"/>
                          </a:solidFill>
                          <a:effectLst/>
                          <a:latin typeface="+mn-lt"/>
                          <a:ea typeface="+mn-ea"/>
                          <a:cs typeface="+mn-cs"/>
                        </a:rPr>
                        <a:t>Visual Design</a:t>
                      </a:r>
                    </a:p>
                  </a:txBody>
                  <a:tcPr/>
                </a:tc>
                <a:tc>
                  <a:txBody>
                    <a:bodyPr/>
                    <a:lstStyle/>
                    <a:p>
                      <a:pPr algn="ctr"/>
                      <a:r>
                        <a:rPr lang="en-US" sz="1400" b="1" i="0" kern="1200" dirty="0">
                          <a:solidFill>
                            <a:schemeClr val="lt1"/>
                          </a:solidFill>
                          <a:effectLst/>
                          <a:latin typeface="+mn-lt"/>
                          <a:ea typeface="+mn-ea"/>
                          <a:cs typeface="+mn-cs"/>
                        </a:rPr>
                        <a:t>Content Classification</a:t>
                      </a:r>
                    </a:p>
                  </a:txBody>
                  <a:tcPr/>
                </a:tc>
                <a:extLst>
                  <a:ext uri="{0D108BD9-81ED-4DB2-BD59-A6C34878D82A}">
                    <a16:rowId xmlns:a16="http://schemas.microsoft.com/office/drawing/2014/main" val="2515760256"/>
                  </a:ext>
                </a:extLst>
              </a:tr>
              <a:tr h="1099346">
                <a:tc>
                  <a:txBody>
                    <a:bodyPr/>
                    <a:lstStyle/>
                    <a:p>
                      <a:r>
                        <a:rPr lang="en-US" sz="1400" b="1" i="0" kern="1200" dirty="0">
                          <a:solidFill>
                            <a:schemeClr val="dk1"/>
                          </a:solidFill>
                          <a:effectLst/>
                          <a:latin typeface="+mn-lt"/>
                          <a:ea typeface="+mn-ea"/>
                          <a:cs typeface="+mn-cs"/>
                        </a:rPr>
                        <a:t>HarvestHub</a:t>
                      </a:r>
                      <a:endParaRPr lang="en-US" sz="1400" dirty="0"/>
                    </a:p>
                  </a:txBody>
                  <a:tcPr/>
                </a:tc>
                <a:tc>
                  <a:txBody>
                    <a:bodyPr/>
                    <a:lstStyle/>
                    <a:p>
                      <a:r>
                        <a:rPr lang="en-US" sz="1400" b="0" i="0" kern="1200" dirty="0">
                          <a:solidFill>
                            <a:schemeClr val="dk1"/>
                          </a:solidFill>
                          <a:effectLst/>
                          <a:latin typeface="+mn-lt"/>
                          <a:ea typeface="+mn-ea"/>
                          <a:cs typeface="+mn-cs"/>
                        </a:rPr>
                        <a:t>+ Clean and modern design with emphasis on showcasing the freshness and variety of produce.</a:t>
                      </a:r>
                      <a:endParaRPr lang="en-US" sz="1400" dirty="0"/>
                    </a:p>
                  </a:txBody>
                  <a:tcPr/>
                </a:tc>
                <a:tc>
                  <a:txBody>
                    <a:bodyPr/>
                    <a:lstStyle/>
                    <a:p>
                      <a:r>
                        <a:rPr lang="en-US" sz="1400" b="0" i="0" kern="1200" dirty="0">
                          <a:solidFill>
                            <a:schemeClr val="dk1"/>
                          </a:solidFill>
                          <a:effectLst/>
                          <a:latin typeface="+mn-lt"/>
                          <a:ea typeface="+mn-ea"/>
                          <a:cs typeface="+mn-cs"/>
                        </a:rPr>
                        <a:t>+ Informative content about farmers, their practices, and the benefits of buying local produce, with a friendly and inviting tone.</a:t>
                      </a:r>
                      <a:endParaRPr lang="en-US" sz="1400" dirty="0"/>
                    </a:p>
                  </a:txBody>
                  <a:tcPr/>
                </a:tc>
                <a:extLst>
                  <a:ext uri="{0D108BD9-81ED-4DB2-BD59-A6C34878D82A}">
                    <a16:rowId xmlns:a16="http://schemas.microsoft.com/office/drawing/2014/main" val="1056256764"/>
                  </a:ext>
                </a:extLst>
              </a:tr>
              <a:tr h="1099346">
                <a:tc>
                  <a:txBody>
                    <a:bodyPr/>
                    <a:lstStyle/>
                    <a:p>
                      <a:r>
                        <a:rPr lang="en-US" sz="1400" b="1" i="0" kern="1200" dirty="0">
                          <a:solidFill>
                            <a:schemeClr val="dk1"/>
                          </a:solidFill>
                          <a:effectLst/>
                          <a:latin typeface="+mn-lt"/>
                          <a:ea typeface="+mn-ea"/>
                          <a:cs typeface="+mn-cs"/>
                        </a:rPr>
                        <a:t>Patel Brothers</a:t>
                      </a:r>
                      <a:endParaRPr lang="en-US" sz="1400" dirty="0"/>
                    </a:p>
                  </a:txBody>
                  <a:tcPr/>
                </a:tc>
                <a:tc>
                  <a:txBody>
                    <a:bodyPr/>
                    <a:lstStyle/>
                    <a:p>
                      <a:r>
                        <a:rPr lang="en-US" sz="1400" b="0" i="0" kern="1200" dirty="0">
                          <a:solidFill>
                            <a:schemeClr val="dk1"/>
                          </a:solidFill>
                          <a:effectLst/>
                          <a:latin typeface="+mn-lt"/>
                          <a:ea typeface="+mn-ea"/>
                          <a:cs typeface="+mn-cs"/>
                        </a:rPr>
                        <a:t>+ Vibrant and colorful design reflecting South Asian culture, with clear product imagery and branding.</a:t>
                      </a:r>
                      <a:endParaRPr lang="en-US" sz="1400" dirty="0"/>
                    </a:p>
                  </a:txBody>
                  <a:tcPr/>
                </a:tc>
                <a:tc>
                  <a:txBody>
                    <a:bodyPr/>
                    <a:lstStyle/>
                    <a:p>
                      <a:r>
                        <a:rPr lang="en-US" sz="1400" b="0" i="0" kern="1200" dirty="0">
                          <a:solidFill>
                            <a:schemeClr val="dk1"/>
                          </a:solidFill>
                          <a:effectLst/>
                          <a:latin typeface="+mn-lt"/>
                          <a:ea typeface="+mn-ea"/>
                          <a:cs typeface="+mn-cs"/>
                        </a:rPr>
                        <a:t>+ Product descriptions, cooking tips, and cultural information presented in an engaging and informative manner, catering to the South Asian community.</a:t>
                      </a:r>
                      <a:endParaRPr lang="en-US" sz="1400" dirty="0"/>
                    </a:p>
                  </a:txBody>
                  <a:tcPr/>
                </a:tc>
                <a:extLst>
                  <a:ext uri="{0D108BD9-81ED-4DB2-BD59-A6C34878D82A}">
                    <a16:rowId xmlns:a16="http://schemas.microsoft.com/office/drawing/2014/main" val="760834033"/>
                  </a:ext>
                </a:extLst>
              </a:tr>
              <a:tr h="1099346">
                <a:tc>
                  <a:txBody>
                    <a:bodyPr/>
                    <a:lstStyle/>
                    <a:p>
                      <a:r>
                        <a:rPr lang="en-US" sz="1400" b="1" i="0" kern="1200" dirty="0" err="1">
                          <a:solidFill>
                            <a:schemeClr val="dk1"/>
                          </a:solidFill>
                          <a:effectLst/>
                          <a:latin typeface="+mn-lt"/>
                          <a:ea typeface="+mn-ea"/>
                          <a:cs typeface="+mn-cs"/>
                        </a:rPr>
                        <a:t>LocalHarvest</a:t>
                      </a:r>
                      <a:endParaRPr lang="en-US" sz="1400" dirty="0"/>
                    </a:p>
                  </a:txBody>
                  <a:tcPr/>
                </a:tc>
                <a:tc>
                  <a:txBody>
                    <a:bodyPr/>
                    <a:lstStyle/>
                    <a:p>
                      <a:r>
                        <a:rPr lang="en-US" sz="1400" b="0" i="0" kern="1200" dirty="0">
                          <a:solidFill>
                            <a:schemeClr val="dk1"/>
                          </a:solidFill>
                          <a:effectLst/>
                          <a:latin typeface="+mn-lt"/>
                          <a:ea typeface="+mn-ea"/>
                          <a:cs typeface="+mn-cs"/>
                        </a:rPr>
                        <a:t>+ Straightforward design, focusing on usability.</a:t>
                      </a:r>
                    </a:p>
                    <a:p>
                      <a:r>
                        <a:rPr lang="en-US" sz="1400" dirty="0"/>
                        <a:t>- Free Space on both sides of the website.</a:t>
                      </a:r>
                    </a:p>
                    <a:p>
                      <a:r>
                        <a:rPr lang="en-US" sz="1400" dirty="0"/>
                        <a:t>-Missing images</a:t>
                      </a:r>
                    </a:p>
                  </a:txBody>
                  <a:tcPr/>
                </a:tc>
                <a:tc>
                  <a:txBody>
                    <a:bodyPr/>
                    <a:lstStyle/>
                    <a:p>
                      <a:r>
                        <a:rPr lang="en-US" sz="1400" b="0" i="0" kern="1200" dirty="0">
                          <a:solidFill>
                            <a:schemeClr val="dk1"/>
                          </a:solidFill>
                          <a:effectLst/>
                          <a:latin typeface="+mn-lt"/>
                          <a:ea typeface="+mn-ea"/>
                          <a:cs typeface="+mn-cs"/>
                        </a:rPr>
                        <a:t>+ Educational content about local agriculture, sustainable practices, and the importance of supporting small-scale farmers, with an emphasis on community building.</a:t>
                      </a:r>
                      <a:endParaRPr lang="en-US" sz="1400" dirty="0"/>
                    </a:p>
                  </a:txBody>
                  <a:tcPr/>
                </a:tc>
                <a:extLst>
                  <a:ext uri="{0D108BD9-81ED-4DB2-BD59-A6C34878D82A}">
                    <a16:rowId xmlns:a16="http://schemas.microsoft.com/office/drawing/2014/main" val="1329974365"/>
                  </a:ext>
                </a:extLst>
              </a:tr>
            </a:tbl>
          </a:graphicData>
        </a:graphic>
      </p:graphicFrame>
    </p:spTree>
    <p:extLst>
      <p:ext uri="{BB962C8B-B14F-4D97-AF65-F5344CB8AC3E}">
        <p14:creationId xmlns:p14="http://schemas.microsoft.com/office/powerpoint/2010/main" val="224572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7D15-4A9F-3D65-26E8-D356EDA9FFB3}"/>
              </a:ext>
            </a:extLst>
          </p:cNvPr>
          <p:cNvSpPr>
            <a:spLocks noGrp="1"/>
          </p:cNvSpPr>
          <p:nvPr>
            <p:ph type="title"/>
          </p:nvPr>
        </p:nvSpPr>
        <p:spPr/>
        <p:txBody>
          <a:bodyPr/>
          <a:lstStyle/>
          <a:p>
            <a:r>
              <a:rPr lang="en-US" dirty="0">
                <a:effectLst/>
                <a:latin typeface="-apple-system"/>
              </a:rPr>
              <a:t>Results of competitive analysis</a:t>
            </a:r>
            <a:endParaRPr lang="en-US" dirty="0"/>
          </a:p>
        </p:txBody>
      </p:sp>
      <p:sp>
        <p:nvSpPr>
          <p:cNvPr id="3" name="Content Placeholder 2">
            <a:extLst>
              <a:ext uri="{FF2B5EF4-FFF2-40B4-BE49-F238E27FC236}">
                <a16:creationId xmlns:a16="http://schemas.microsoft.com/office/drawing/2014/main" id="{009BF879-DB5D-4D9E-4CC1-0604ADE08F4D}"/>
              </a:ext>
            </a:extLst>
          </p:cNvPr>
          <p:cNvSpPr>
            <a:spLocks noGrp="1"/>
          </p:cNvSpPr>
          <p:nvPr>
            <p:ph idx="1"/>
          </p:nvPr>
        </p:nvSpPr>
        <p:spPr/>
        <p:txBody>
          <a:bodyPr/>
          <a:lstStyle/>
          <a:p>
            <a:pPr marL="0" indent="0" rtl="0">
              <a:buNone/>
            </a:pPr>
            <a:br>
              <a:rPr lang="en-US" dirty="0">
                <a:effectLst/>
                <a:latin typeface="-apple-system"/>
              </a:rPr>
            </a:br>
            <a:r>
              <a:rPr lang="en-US" dirty="0">
                <a:effectLst/>
                <a:latin typeface="-apple-system"/>
              </a:rPr>
              <a:t>While Patel Brothers may excel in catering to specific cultural preferences and providing a familiar shopping experience, Harvest Hub distinguishes itself through innovation, community engagement, and a user-centric approach to design.</a:t>
            </a:r>
          </a:p>
          <a:p>
            <a:pPr marL="0" indent="0" rtl="0">
              <a:buNone/>
            </a:pPr>
            <a:r>
              <a:rPr lang="en-US" dirty="0">
                <a:effectLst/>
                <a:latin typeface="-apple-system"/>
              </a:rPr>
              <a:t>Patel Brothers' platform may prioritize efficiency and functionality, focusing on core features essential for grocery shopping, while Harvest Hub will prioritize user engagement, education, and sustainability initiatives within its UI/UX design.</a:t>
            </a:r>
          </a:p>
          <a:p>
            <a:endParaRPr lang="en-US" dirty="0"/>
          </a:p>
        </p:txBody>
      </p:sp>
    </p:spTree>
    <p:extLst>
      <p:ext uri="{BB962C8B-B14F-4D97-AF65-F5344CB8AC3E}">
        <p14:creationId xmlns:p14="http://schemas.microsoft.com/office/powerpoint/2010/main" val="1680893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3E931-422F-47C6-40C5-69914D3D28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F0C9B0-BF92-22A2-869B-C18B3940F049}"/>
              </a:ext>
            </a:extLst>
          </p:cNvPr>
          <p:cNvSpPr>
            <a:spLocks noGrp="1"/>
          </p:cNvSpPr>
          <p:nvPr>
            <p:ph type="title"/>
          </p:nvPr>
        </p:nvSpPr>
        <p:spPr>
          <a:xfrm>
            <a:off x="1876246" y="505955"/>
            <a:ext cx="3183434" cy="784365"/>
          </a:xfrm>
        </p:spPr>
        <p:txBody>
          <a:bodyPr>
            <a:normAutofit/>
          </a:bodyPr>
          <a:lstStyle/>
          <a:p>
            <a:r>
              <a:rPr lang="en-US" sz="4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Local Harvest</a:t>
            </a:r>
            <a:endPar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4" name="Content Placeholder 13" descr="A screenshot of a computer&#10;&#10;Description automatically generated">
            <a:extLst>
              <a:ext uri="{FF2B5EF4-FFF2-40B4-BE49-F238E27FC236}">
                <a16:creationId xmlns:a16="http://schemas.microsoft.com/office/drawing/2014/main" id="{BA2BE0FE-AD37-9309-5CD4-B2B3510264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9126" y="1475019"/>
            <a:ext cx="7884743" cy="4877026"/>
          </a:xfrm>
        </p:spPr>
      </p:pic>
    </p:spTree>
    <p:extLst>
      <p:ext uri="{BB962C8B-B14F-4D97-AF65-F5344CB8AC3E}">
        <p14:creationId xmlns:p14="http://schemas.microsoft.com/office/powerpoint/2010/main" val="2534770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183CFBA6-CE65-403A-9402-96B75FC899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66" name="Freeform 11">
              <a:extLst>
                <a:ext uri="{FF2B5EF4-FFF2-40B4-BE49-F238E27FC236}">
                  <a16:creationId xmlns:a16="http://schemas.microsoft.com/office/drawing/2014/main" id="{59AF335C-09EE-4959-A2C9-B32F3C6C1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67" name="Freeform 12">
              <a:extLst>
                <a:ext uri="{FF2B5EF4-FFF2-40B4-BE49-F238E27FC236}">
                  <a16:creationId xmlns:a16="http://schemas.microsoft.com/office/drawing/2014/main" id="{94CCE8C7-E8BB-47EB-BBC7-5E8948F89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68" name="Freeform 13">
              <a:extLst>
                <a:ext uri="{FF2B5EF4-FFF2-40B4-BE49-F238E27FC236}">
                  <a16:creationId xmlns:a16="http://schemas.microsoft.com/office/drawing/2014/main" id="{2665878D-6479-49F4-BD1C-D1BE63CAB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69" name="Freeform 14">
              <a:extLst>
                <a:ext uri="{FF2B5EF4-FFF2-40B4-BE49-F238E27FC236}">
                  <a16:creationId xmlns:a16="http://schemas.microsoft.com/office/drawing/2014/main" id="{C6400AEB-4991-4E07-8599-C36A9E354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70" name="Freeform 15">
              <a:extLst>
                <a:ext uri="{FF2B5EF4-FFF2-40B4-BE49-F238E27FC236}">
                  <a16:creationId xmlns:a16="http://schemas.microsoft.com/office/drawing/2014/main" id="{0C2AEB7A-70D9-4DE7-B97A-0325DBC9F2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71" name="Freeform 16">
              <a:extLst>
                <a:ext uri="{FF2B5EF4-FFF2-40B4-BE49-F238E27FC236}">
                  <a16:creationId xmlns:a16="http://schemas.microsoft.com/office/drawing/2014/main" id="{FC03DDD2-9CC7-40B7-A632-50BF3E3F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72" name="Freeform 17">
              <a:extLst>
                <a:ext uri="{FF2B5EF4-FFF2-40B4-BE49-F238E27FC236}">
                  <a16:creationId xmlns:a16="http://schemas.microsoft.com/office/drawing/2014/main" id="{7F0B3262-F0EC-44D3-AA37-9552D248C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73" name="Freeform 18">
              <a:extLst>
                <a:ext uri="{FF2B5EF4-FFF2-40B4-BE49-F238E27FC236}">
                  <a16:creationId xmlns:a16="http://schemas.microsoft.com/office/drawing/2014/main" id="{1839BD80-9BF2-49B4-BB03-B5AAB359B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74" name="Freeform 19">
              <a:extLst>
                <a:ext uri="{FF2B5EF4-FFF2-40B4-BE49-F238E27FC236}">
                  <a16:creationId xmlns:a16="http://schemas.microsoft.com/office/drawing/2014/main" id="{BDC00C45-9216-4702-A31A-391B1D89C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75" name="Freeform 20">
              <a:extLst>
                <a:ext uri="{FF2B5EF4-FFF2-40B4-BE49-F238E27FC236}">
                  <a16:creationId xmlns:a16="http://schemas.microsoft.com/office/drawing/2014/main" id="{5FB0F70F-34B9-4938-B487-312A0BF0E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76" name="Freeform 21">
              <a:extLst>
                <a:ext uri="{FF2B5EF4-FFF2-40B4-BE49-F238E27FC236}">
                  <a16:creationId xmlns:a16="http://schemas.microsoft.com/office/drawing/2014/main" id="{791D1EE1-5A08-47A7-8D44-0940DEF5B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77" name="Freeform 22">
              <a:extLst>
                <a:ext uri="{FF2B5EF4-FFF2-40B4-BE49-F238E27FC236}">
                  <a16:creationId xmlns:a16="http://schemas.microsoft.com/office/drawing/2014/main" id="{E04F3404-E41A-43F9-AC45-52EB0874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79" name="Group 78">
            <a:extLst>
              <a:ext uri="{FF2B5EF4-FFF2-40B4-BE49-F238E27FC236}">
                <a16:creationId xmlns:a16="http://schemas.microsoft.com/office/drawing/2014/main" id="{C1BC7BDB-967A-4559-AA14-041BCB872D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0" name="Freeform 27">
              <a:extLst>
                <a:ext uri="{FF2B5EF4-FFF2-40B4-BE49-F238E27FC236}">
                  <a16:creationId xmlns:a16="http://schemas.microsoft.com/office/drawing/2014/main" id="{A39F46EA-3E4A-46CA-BCB8-CA695ED3F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81" name="Freeform 28">
              <a:extLst>
                <a:ext uri="{FF2B5EF4-FFF2-40B4-BE49-F238E27FC236}">
                  <a16:creationId xmlns:a16="http://schemas.microsoft.com/office/drawing/2014/main" id="{491A4A32-7F8C-4CA7-9281-9761F035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82" name="Freeform 29">
              <a:extLst>
                <a:ext uri="{FF2B5EF4-FFF2-40B4-BE49-F238E27FC236}">
                  <a16:creationId xmlns:a16="http://schemas.microsoft.com/office/drawing/2014/main" id="{46B02D76-3CD9-4DF5-A3AD-793E7204E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83" name="Freeform 30">
              <a:extLst>
                <a:ext uri="{FF2B5EF4-FFF2-40B4-BE49-F238E27FC236}">
                  <a16:creationId xmlns:a16="http://schemas.microsoft.com/office/drawing/2014/main" id="{E579A2FB-E98B-4144-9D52-3A72BD8D1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84" name="Freeform 31">
              <a:extLst>
                <a:ext uri="{FF2B5EF4-FFF2-40B4-BE49-F238E27FC236}">
                  <a16:creationId xmlns:a16="http://schemas.microsoft.com/office/drawing/2014/main" id="{65E500DD-EB71-44B5-A2FA-88E996435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85" name="Freeform 32">
              <a:extLst>
                <a:ext uri="{FF2B5EF4-FFF2-40B4-BE49-F238E27FC236}">
                  <a16:creationId xmlns:a16="http://schemas.microsoft.com/office/drawing/2014/main" id="{04D6AAD6-45AE-454A-9206-8B90E8A26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86" name="Freeform 33">
              <a:extLst>
                <a:ext uri="{FF2B5EF4-FFF2-40B4-BE49-F238E27FC236}">
                  <a16:creationId xmlns:a16="http://schemas.microsoft.com/office/drawing/2014/main" id="{F7399B13-8510-45F6-98C4-0F14C0B37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87" name="Freeform 34">
              <a:extLst>
                <a:ext uri="{FF2B5EF4-FFF2-40B4-BE49-F238E27FC236}">
                  <a16:creationId xmlns:a16="http://schemas.microsoft.com/office/drawing/2014/main" id="{CA595445-6A38-4465-9A5D-9705388D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88" name="Freeform 35">
              <a:extLst>
                <a:ext uri="{FF2B5EF4-FFF2-40B4-BE49-F238E27FC236}">
                  <a16:creationId xmlns:a16="http://schemas.microsoft.com/office/drawing/2014/main" id="{21D40BAF-4AE0-46F4-BD65-057F0DC66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89" name="Freeform 36">
              <a:extLst>
                <a:ext uri="{FF2B5EF4-FFF2-40B4-BE49-F238E27FC236}">
                  <a16:creationId xmlns:a16="http://schemas.microsoft.com/office/drawing/2014/main" id="{B17F2D73-16DF-4138-B72D-E5B204717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90" name="Freeform 37">
              <a:extLst>
                <a:ext uri="{FF2B5EF4-FFF2-40B4-BE49-F238E27FC236}">
                  <a16:creationId xmlns:a16="http://schemas.microsoft.com/office/drawing/2014/main" id="{DB8ABBC2-6C0C-4F6E-97EB-55B3B7B2F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91" name="Freeform 38">
              <a:extLst>
                <a:ext uri="{FF2B5EF4-FFF2-40B4-BE49-F238E27FC236}">
                  <a16:creationId xmlns:a16="http://schemas.microsoft.com/office/drawing/2014/main" id="{7A49885E-6B05-41B6-B47F-9D24456F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93" name="Rectangle 92">
            <a:extLst>
              <a:ext uri="{FF2B5EF4-FFF2-40B4-BE49-F238E27FC236}">
                <a16:creationId xmlns:a16="http://schemas.microsoft.com/office/drawing/2014/main" id="{BDADA868-08FE-425A-AEF9-B622F9373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5" name="Freeform 11">
            <a:extLst>
              <a:ext uri="{FF2B5EF4-FFF2-40B4-BE49-F238E27FC236}">
                <a16:creationId xmlns:a16="http://schemas.microsoft.com/office/drawing/2014/main" id="{4AE17B7F-6C2F-42A9-946F-8FF49617D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useBgFill="1">
        <p:nvSpPr>
          <p:cNvPr id="97" name="Rectangle 96">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idx="4294967295"/>
          </p:nvPr>
        </p:nvSpPr>
        <p:spPr>
          <a:xfrm>
            <a:off x="1794897" y="624110"/>
            <a:ext cx="9712998" cy="1280890"/>
          </a:xfrm>
        </p:spPr>
        <p:txBody>
          <a:bodyPr vert="horz" lIns="91440" tIns="45720" rIns="91440" bIns="45720" rtlCol="0" anchor="t">
            <a:normAutofit/>
          </a:bodyPr>
          <a:lstStyle/>
          <a:p>
            <a:r>
              <a:rPr lang="en-US"/>
              <a:t>Empathy Map: Amisha – A College Student</a:t>
            </a:r>
          </a:p>
        </p:txBody>
      </p:sp>
      <p:sp>
        <p:nvSpPr>
          <p:cNvPr id="99" name="Rectangle 98">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1"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5" name="Subtitle 2"/>
          <p:cNvSpPr txBox="1">
            <a:spLocks/>
          </p:cNvSpPr>
          <p:nvPr/>
        </p:nvSpPr>
        <p:spPr>
          <a:xfrm>
            <a:off x="5125980" y="2475013"/>
            <a:ext cx="1897510" cy="12871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539496">
              <a:spcBef>
                <a:spcPts val="590"/>
              </a:spcBef>
              <a:defRPr/>
            </a:pPr>
            <a:br>
              <a:rPr lang="en-US" sz="826" kern="1200">
                <a:solidFill>
                  <a:srgbClr val="5B9BD5">
                    <a:lumMod val="75000"/>
                  </a:srgbClr>
                </a:solidFill>
                <a:latin typeface="Calibri" panose="020F0502020204030204"/>
                <a:ea typeface="+mn-ea"/>
                <a:cs typeface="+mn-cs"/>
              </a:rPr>
            </a:br>
            <a:endParaRPr kumimoji="0" lang="en-US" sz="1400" b="0" i="0" u="none" strike="noStrike" kern="1200" cap="none" spc="0" normalizeH="0" baseline="0" noProof="0">
              <a:ln>
                <a:noFill/>
              </a:ln>
              <a:solidFill>
                <a:srgbClr val="5B9BD5">
                  <a:lumMod val="75000"/>
                </a:srgbClr>
              </a:solidFill>
              <a:effectLst/>
              <a:uLnTx/>
              <a:uFillTx/>
              <a:latin typeface="Calibri" panose="020F0502020204030204"/>
              <a:ea typeface="+mn-ea"/>
              <a:cs typeface="+mn-cs"/>
            </a:endParaRPr>
          </a:p>
        </p:txBody>
      </p:sp>
      <p:sp>
        <p:nvSpPr>
          <p:cNvPr id="13" name="TextBox 12"/>
          <p:cNvSpPr txBox="1"/>
          <p:nvPr/>
        </p:nvSpPr>
        <p:spPr>
          <a:xfrm>
            <a:off x="2865990" y="4173227"/>
            <a:ext cx="429926" cy="219419"/>
          </a:xfrm>
          <a:prstGeom prst="rect">
            <a:avLst/>
          </a:prstGeom>
          <a:noFill/>
        </p:spPr>
        <p:txBody>
          <a:bodyPr wrap="none" rtlCol="0">
            <a:spAutoFit/>
          </a:bodyPr>
          <a:lstStyle/>
          <a:p>
            <a:pPr defTabSz="539496">
              <a:spcAft>
                <a:spcPts val="600"/>
              </a:spcAft>
              <a:defRPr/>
            </a:pPr>
            <a:r>
              <a:rPr lang="en-US" sz="826" kern="1200">
                <a:solidFill>
                  <a:prstClr val="black"/>
                </a:solidFill>
                <a:latin typeface="Calibri" panose="020F0502020204030204"/>
                <a:ea typeface="+mn-ea"/>
                <a:cs typeface="+mn-cs"/>
              </a:rPr>
              <a:t>Does: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13"/>
          <p:cNvSpPr/>
          <p:nvPr/>
        </p:nvSpPr>
        <p:spPr>
          <a:xfrm>
            <a:off x="2862325" y="2575385"/>
            <a:ext cx="1105874" cy="64056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p:cNvSpPr txBox="1"/>
          <p:nvPr/>
        </p:nvSpPr>
        <p:spPr>
          <a:xfrm>
            <a:off x="2889661" y="2593515"/>
            <a:ext cx="1155320" cy="600677"/>
          </a:xfrm>
          <a:prstGeom prst="rect">
            <a:avLst/>
          </a:prstGeom>
          <a:noFill/>
        </p:spPr>
        <p:txBody>
          <a:bodyPr wrap="square" rtlCol="0">
            <a:spAutoFit/>
          </a:bodyPr>
          <a:lstStyle/>
          <a:p>
            <a:pPr defTabSz="539496">
              <a:spcAft>
                <a:spcPts val="600"/>
              </a:spcAft>
              <a:defRPr/>
            </a:pPr>
            <a:r>
              <a:rPr lang="en-US" sz="826" kern="1200">
                <a:solidFill>
                  <a:schemeClr val="tx1"/>
                </a:solidFill>
                <a:latin typeface="+mn-lt"/>
                <a:ea typeface="+mn-ea"/>
                <a:cs typeface="+mn-cs"/>
              </a:rPr>
              <a:t>"I'm always looking for healthy food options that fit my budget."</a:t>
            </a:r>
            <a:endParaRPr kumimoji="0" lang="en-US" sz="1400" b="0" i="0" u="none" strike="noStrike" kern="1200" cap="none" spc="0" normalizeH="0" baseline="0" noProof="0">
              <a:ln>
                <a:noFill/>
              </a:ln>
              <a:effectLst/>
              <a:uLnTx/>
              <a:uFillTx/>
              <a:ea typeface="+mn-ea"/>
              <a:cs typeface="+mn-cs"/>
            </a:endParaRPr>
          </a:p>
        </p:txBody>
      </p:sp>
      <p:sp>
        <p:nvSpPr>
          <p:cNvPr id="16" name="Rectangle 15"/>
          <p:cNvSpPr/>
          <p:nvPr/>
        </p:nvSpPr>
        <p:spPr>
          <a:xfrm>
            <a:off x="4153880" y="2575385"/>
            <a:ext cx="1105874" cy="64056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p:cNvSpPr txBox="1"/>
          <p:nvPr/>
        </p:nvSpPr>
        <p:spPr>
          <a:xfrm>
            <a:off x="4141377" y="2575385"/>
            <a:ext cx="1118377" cy="893065"/>
          </a:xfrm>
          <a:prstGeom prst="rect">
            <a:avLst/>
          </a:prstGeom>
          <a:noFill/>
        </p:spPr>
        <p:txBody>
          <a:bodyPr wrap="square" rtlCol="0">
            <a:spAutoFit/>
          </a:bodyPr>
          <a:lstStyle/>
          <a:p>
            <a:pPr defTabSz="539496">
              <a:spcAft>
                <a:spcPts val="600"/>
              </a:spcAft>
              <a:defRPr/>
            </a:pPr>
            <a:r>
              <a:rPr lang="en-US" sz="826" kern="1200">
                <a:solidFill>
                  <a:prstClr val="black"/>
                </a:solidFill>
                <a:latin typeface="Calibri" panose="020F0502020204030204"/>
                <a:ea typeface="+mn-ea"/>
                <a:cs typeface="+mn-cs"/>
              </a:rPr>
              <a:t>"I want to eat healthy, but it's tough to get farm fresh organic food."</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17"/>
          <p:cNvSpPr/>
          <p:nvPr/>
        </p:nvSpPr>
        <p:spPr>
          <a:xfrm>
            <a:off x="3547524" y="3341291"/>
            <a:ext cx="1105874" cy="7871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p:cNvSpPr txBox="1"/>
          <p:nvPr/>
        </p:nvSpPr>
        <p:spPr>
          <a:xfrm>
            <a:off x="3599492" y="3335643"/>
            <a:ext cx="1154729" cy="727763"/>
          </a:xfrm>
          <a:prstGeom prst="rect">
            <a:avLst/>
          </a:prstGeom>
          <a:noFill/>
        </p:spPr>
        <p:txBody>
          <a:bodyPr wrap="square" rtlCol="0">
            <a:spAutoFit/>
          </a:bodyPr>
          <a:lstStyle/>
          <a:p>
            <a:pPr defTabSz="539496">
              <a:spcAft>
                <a:spcPts val="600"/>
              </a:spcAft>
              <a:defRPr/>
            </a:pPr>
            <a:r>
              <a:rPr lang="en-US" sz="826" kern="1200">
                <a:solidFill>
                  <a:schemeClr val="tx1"/>
                </a:solidFill>
                <a:latin typeface="+mn-lt"/>
                <a:ea typeface="+mn-ea"/>
                <a:cs typeface="+mn-cs"/>
              </a:rPr>
              <a:t>"I wish I had more time to cook fresh meals instead of relying on fast food."</a:t>
            </a:r>
            <a:endParaRPr kumimoji="0" lang="en-US" sz="1400" b="0" i="0" u="none" strike="noStrike" kern="1200" cap="none" spc="0" normalizeH="0" baseline="0" noProof="0">
              <a:ln>
                <a:noFill/>
              </a:ln>
              <a:effectLst/>
              <a:uLnTx/>
              <a:uFillTx/>
              <a:ea typeface="+mn-ea"/>
              <a:cs typeface="+mn-cs"/>
            </a:endParaRPr>
          </a:p>
        </p:txBody>
      </p:sp>
      <p:sp>
        <p:nvSpPr>
          <p:cNvPr id="20" name="TextBox 19"/>
          <p:cNvSpPr txBox="1"/>
          <p:nvPr/>
        </p:nvSpPr>
        <p:spPr>
          <a:xfrm>
            <a:off x="5506149" y="2373841"/>
            <a:ext cx="490840" cy="219419"/>
          </a:xfrm>
          <a:prstGeom prst="rect">
            <a:avLst/>
          </a:prstGeom>
          <a:noFill/>
        </p:spPr>
        <p:txBody>
          <a:bodyPr wrap="none" rtlCol="0">
            <a:spAutoFit/>
          </a:bodyPr>
          <a:lstStyle/>
          <a:p>
            <a:pPr defTabSz="539496">
              <a:spcAft>
                <a:spcPts val="600"/>
              </a:spcAft>
              <a:defRPr/>
            </a:pPr>
            <a:r>
              <a:rPr lang="en-US" sz="826" kern="1200">
                <a:solidFill>
                  <a:prstClr val="black"/>
                </a:solidFill>
                <a:latin typeface="Calibri" panose="020F0502020204030204"/>
                <a:ea typeface="+mn-ea"/>
                <a:cs typeface="+mn-cs"/>
              </a:rPr>
              <a:t>Thinks: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20"/>
          <p:cNvSpPr/>
          <p:nvPr/>
        </p:nvSpPr>
        <p:spPr>
          <a:xfrm>
            <a:off x="5543490" y="2634256"/>
            <a:ext cx="1190733" cy="813943"/>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p:cNvSpPr txBox="1"/>
          <p:nvPr/>
        </p:nvSpPr>
        <p:spPr>
          <a:xfrm>
            <a:off x="5547113" y="2627275"/>
            <a:ext cx="1195187" cy="727763"/>
          </a:xfrm>
          <a:prstGeom prst="rect">
            <a:avLst/>
          </a:prstGeom>
          <a:noFill/>
        </p:spPr>
        <p:txBody>
          <a:bodyPr wrap="square" rtlCol="0">
            <a:spAutoFit/>
          </a:bodyPr>
          <a:lstStyle/>
          <a:p>
            <a:pPr defTabSz="539496">
              <a:spcAft>
                <a:spcPts val="600"/>
              </a:spcAft>
              <a:defRPr/>
            </a:pPr>
            <a:r>
              <a:rPr lang="en-US" sz="826" kern="1200">
                <a:solidFill>
                  <a:schemeClr val="tx1"/>
                </a:solidFill>
                <a:latin typeface="Söhne"/>
                <a:ea typeface="+mn-ea"/>
                <a:cs typeface="+mn-cs"/>
              </a:rPr>
              <a:t>“I wish there was a convenient way to buy fresh produce without spending too much time shopping.”</a:t>
            </a:r>
            <a:endParaRPr kumimoji="0" lang="en-US" sz="1400" b="0" i="0" u="none" strike="noStrike" kern="1200" cap="none" spc="0" normalizeH="0" baseline="0" noProof="0">
              <a:ln>
                <a:noFill/>
              </a:ln>
              <a:effectLst/>
              <a:uLnTx/>
              <a:uFillTx/>
              <a:latin typeface="Calibri" panose="020F0502020204030204"/>
              <a:ea typeface="+mn-ea"/>
              <a:cs typeface="+mn-cs"/>
            </a:endParaRPr>
          </a:p>
        </p:txBody>
      </p:sp>
      <p:sp>
        <p:nvSpPr>
          <p:cNvPr id="23" name="Rectangle 22"/>
          <p:cNvSpPr/>
          <p:nvPr/>
        </p:nvSpPr>
        <p:spPr>
          <a:xfrm>
            <a:off x="6835045" y="2634256"/>
            <a:ext cx="1105874" cy="640561"/>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p:cNvSpPr txBox="1"/>
          <p:nvPr/>
        </p:nvSpPr>
        <p:spPr>
          <a:xfrm>
            <a:off x="6843122" y="2622514"/>
            <a:ext cx="1051202" cy="893065"/>
          </a:xfrm>
          <a:prstGeom prst="rect">
            <a:avLst/>
          </a:prstGeom>
          <a:noFill/>
        </p:spPr>
        <p:txBody>
          <a:bodyPr wrap="square" rtlCol="0">
            <a:spAutoFit/>
          </a:bodyPr>
          <a:lstStyle/>
          <a:p>
            <a:pPr defTabSz="539496">
              <a:spcAft>
                <a:spcPts val="600"/>
              </a:spcAft>
              <a:defRPr/>
            </a:pPr>
            <a:r>
              <a:rPr lang="en-US" sz="826" kern="1200">
                <a:solidFill>
                  <a:prstClr val="black"/>
                </a:solidFill>
                <a:latin typeface="Calibri" panose="020F0502020204030204"/>
                <a:ea typeface="+mn-ea"/>
                <a:cs typeface="+mn-cs"/>
              </a:rPr>
              <a:t>"Finding organic farm fresh food options should be easier."</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p:cNvSpPr/>
          <p:nvPr/>
        </p:nvSpPr>
        <p:spPr>
          <a:xfrm>
            <a:off x="6390198" y="3583011"/>
            <a:ext cx="1255358" cy="640561"/>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extBox 25"/>
          <p:cNvSpPr txBox="1"/>
          <p:nvPr/>
        </p:nvSpPr>
        <p:spPr>
          <a:xfrm>
            <a:off x="6439119" y="3573681"/>
            <a:ext cx="1255359" cy="727763"/>
          </a:xfrm>
          <a:prstGeom prst="rect">
            <a:avLst/>
          </a:prstGeom>
          <a:noFill/>
        </p:spPr>
        <p:txBody>
          <a:bodyPr wrap="square" rtlCol="0">
            <a:spAutoFit/>
          </a:bodyPr>
          <a:lstStyle/>
          <a:p>
            <a:pPr defTabSz="539496">
              <a:spcAft>
                <a:spcPts val="600"/>
              </a:spcAft>
              <a:defRPr/>
            </a:pPr>
            <a:r>
              <a:rPr lang="en-US" sz="826" kern="1200">
                <a:solidFill>
                  <a:schemeClr val="tx1"/>
                </a:solidFill>
                <a:latin typeface="+mn-lt"/>
                <a:ea typeface="+mn-ea"/>
                <a:cs typeface="+mn-cs"/>
              </a:rPr>
              <a:t>"I wonder if buying directly from farmers would be more cost-effective and ethical."</a:t>
            </a:r>
            <a:endParaRPr kumimoji="0" lang="en-US" sz="1400" b="0" i="0" u="none" strike="noStrike" kern="1200" cap="none" spc="0" normalizeH="0" baseline="0" noProof="0">
              <a:ln>
                <a:noFill/>
              </a:ln>
              <a:effectLst/>
              <a:uLnTx/>
              <a:uFillTx/>
              <a:ea typeface="+mn-ea"/>
              <a:cs typeface="+mn-cs"/>
            </a:endParaRPr>
          </a:p>
        </p:txBody>
      </p:sp>
      <p:sp>
        <p:nvSpPr>
          <p:cNvPr id="33" name="Rectangle 32"/>
          <p:cNvSpPr/>
          <p:nvPr/>
        </p:nvSpPr>
        <p:spPr>
          <a:xfrm>
            <a:off x="2913116" y="4373188"/>
            <a:ext cx="1105874" cy="777449"/>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2954298" y="4350790"/>
            <a:ext cx="1174715" cy="727763"/>
          </a:xfrm>
          <a:prstGeom prst="rect">
            <a:avLst/>
          </a:prstGeom>
          <a:noFill/>
        </p:spPr>
        <p:txBody>
          <a:bodyPr wrap="square" rtlCol="0">
            <a:spAutoFit/>
          </a:bodyPr>
          <a:lstStyle/>
          <a:p>
            <a:pPr defTabSz="539496">
              <a:spcAft>
                <a:spcPts val="600"/>
              </a:spcAft>
              <a:defRPr/>
            </a:pPr>
            <a:r>
              <a:rPr lang="en-US" sz="826" kern="1200">
                <a:solidFill>
                  <a:schemeClr val="tx1"/>
                </a:solidFill>
                <a:latin typeface="+mn-lt"/>
                <a:ea typeface="+mn-ea"/>
                <a:cs typeface="+mn-cs"/>
              </a:rPr>
              <a:t>Shops for groceries on a budget, often opting for convenience over freshness.</a:t>
            </a:r>
            <a:endParaRPr kumimoji="0" lang="en-US" sz="1400" b="0" i="0" u="none" strike="noStrike" kern="1200" cap="none" spc="0" normalizeH="0" baseline="0" noProof="0">
              <a:ln>
                <a:noFill/>
              </a:ln>
              <a:effectLst/>
              <a:uLnTx/>
              <a:uFillTx/>
              <a:ea typeface="+mn-ea"/>
              <a:cs typeface="+mn-cs"/>
            </a:endParaRPr>
          </a:p>
        </p:txBody>
      </p:sp>
      <p:sp>
        <p:nvSpPr>
          <p:cNvPr id="35" name="Rectangle 34"/>
          <p:cNvSpPr/>
          <p:nvPr/>
        </p:nvSpPr>
        <p:spPr>
          <a:xfrm>
            <a:off x="4244136" y="4356438"/>
            <a:ext cx="1135246" cy="763103"/>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p:cNvSpPr txBox="1"/>
          <p:nvPr/>
        </p:nvSpPr>
        <p:spPr>
          <a:xfrm>
            <a:off x="4263152" y="4350790"/>
            <a:ext cx="1185341" cy="727763"/>
          </a:xfrm>
          <a:prstGeom prst="rect">
            <a:avLst/>
          </a:prstGeom>
          <a:noFill/>
        </p:spPr>
        <p:txBody>
          <a:bodyPr wrap="square" rtlCol="0">
            <a:spAutoFit/>
          </a:bodyPr>
          <a:lstStyle/>
          <a:p>
            <a:pPr defTabSz="539496">
              <a:spcAft>
                <a:spcPts val="600"/>
              </a:spcAft>
              <a:defRPr/>
            </a:pPr>
            <a:r>
              <a:rPr lang="en-US" sz="826" kern="1200">
                <a:solidFill>
                  <a:schemeClr val="tx1"/>
                </a:solidFill>
                <a:latin typeface="+mn-lt"/>
                <a:ea typeface="+mn-ea"/>
                <a:cs typeface="+mn-cs"/>
              </a:rPr>
              <a:t>Balances studies, work, and personal life, leaving little time for extensive grocery shopping.</a:t>
            </a:r>
            <a:endParaRPr kumimoji="0" lang="en-US" sz="1400" b="0" i="0" u="none" strike="noStrike" kern="1200" cap="none" spc="0" normalizeH="0" baseline="0" noProof="0">
              <a:ln>
                <a:noFill/>
              </a:ln>
              <a:effectLst/>
              <a:uLnTx/>
              <a:uFillTx/>
              <a:ea typeface="+mn-ea"/>
              <a:cs typeface="+mn-cs"/>
            </a:endParaRPr>
          </a:p>
        </p:txBody>
      </p:sp>
      <p:sp>
        <p:nvSpPr>
          <p:cNvPr id="37" name="Rectangle 36"/>
          <p:cNvSpPr/>
          <p:nvPr/>
        </p:nvSpPr>
        <p:spPr>
          <a:xfrm>
            <a:off x="3841010" y="5236159"/>
            <a:ext cx="1284970" cy="640561"/>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3829557" y="5245015"/>
            <a:ext cx="1359870" cy="600677"/>
          </a:xfrm>
          <a:prstGeom prst="rect">
            <a:avLst/>
          </a:prstGeom>
          <a:noFill/>
        </p:spPr>
        <p:txBody>
          <a:bodyPr wrap="square" rtlCol="0">
            <a:spAutoFit/>
          </a:bodyPr>
          <a:lstStyle/>
          <a:p>
            <a:pPr defTabSz="539496">
              <a:spcAft>
                <a:spcPts val="600"/>
              </a:spcAft>
              <a:defRPr/>
            </a:pPr>
            <a:r>
              <a:rPr lang="en-US" sz="826" kern="1200">
                <a:solidFill>
                  <a:schemeClr val="tx1"/>
                </a:solidFill>
                <a:latin typeface="+mn-lt"/>
                <a:ea typeface="+mn-ea"/>
                <a:cs typeface="+mn-cs"/>
              </a:rPr>
              <a:t>Prepares simple meals at home, trying out new recipes found online.</a:t>
            </a:r>
            <a:endParaRPr kumimoji="0" lang="en-US" sz="1400" b="0" i="0" u="none" strike="noStrike" kern="1200" cap="none" spc="0" normalizeH="0" baseline="0" noProof="0">
              <a:ln>
                <a:noFill/>
              </a:ln>
              <a:effectLst/>
              <a:uLnTx/>
              <a:uFillTx/>
              <a:ea typeface="+mn-ea"/>
              <a:cs typeface="+mn-cs"/>
            </a:endParaRPr>
          </a:p>
        </p:txBody>
      </p:sp>
      <p:sp>
        <p:nvSpPr>
          <p:cNvPr id="41" name="Rectangle 40"/>
          <p:cNvSpPr/>
          <p:nvPr/>
        </p:nvSpPr>
        <p:spPr>
          <a:xfrm>
            <a:off x="6946145" y="4419286"/>
            <a:ext cx="1105874" cy="640561"/>
          </a:xfrm>
          <a:prstGeom prst="rect">
            <a:avLst/>
          </a:prstGeom>
          <a:solidFill>
            <a:srgbClr val="F2E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p:cNvSpPr txBox="1"/>
          <p:nvPr/>
        </p:nvSpPr>
        <p:spPr>
          <a:xfrm>
            <a:off x="6975094" y="4419286"/>
            <a:ext cx="979809" cy="600677"/>
          </a:xfrm>
          <a:prstGeom prst="rect">
            <a:avLst/>
          </a:prstGeom>
          <a:noFill/>
        </p:spPr>
        <p:txBody>
          <a:bodyPr wrap="square" rtlCol="0">
            <a:spAutoFit/>
          </a:bodyPr>
          <a:lstStyle/>
          <a:p>
            <a:pPr defTabSz="539496">
              <a:spcAft>
                <a:spcPts val="600"/>
              </a:spcAft>
              <a:defRPr/>
            </a:pPr>
            <a:r>
              <a:rPr lang="en-US" sz="826" kern="1200">
                <a:solidFill>
                  <a:schemeClr val="tx1"/>
                </a:solidFill>
                <a:latin typeface="+mn-lt"/>
                <a:ea typeface="+mn-ea"/>
                <a:cs typeface="+mn-cs"/>
              </a:rPr>
              <a:t>Guilty about not eating as healthily as she would like.</a:t>
            </a:r>
            <a:endParaRPr kumimoji="0" lang="en-US" sz="1400" b="0" i="0" u="none" strike="noStrike" kern="1200" cap="none" spc="0" normalizeH="0" baseline="0" noProof="0">
              <a:ln>
                <a:noFill/>
              </a:ln>
              <a:effectLst/>
              <a:uLnTx/>
              <a:uFillTx/>
              <a:ea typeface="+mn-ea"/>
              <a:cs typeface="+mn-cs"/>
            </a:endParaRPr>
          </a:p>
        </p:txBody>
      </p:sp>
      <p:sp>
        <p:nvSpPr>
          <p:cNvPr id="45" name="Rectangle 44"/>
          <p:cNvSpPr/>
          <p:nvPr/>
        </p:nvSpPr>
        <p:spPr>
          <a:xfrm>
            <a:off x="8425604" y="3327318"/>
            <a:ext cx="1105874" cy="640561"/>
          </a:xfrm>
          <a:prstGeom prst="rect">
            <a:avLst/>
          </a:prstGeom>
          <a:solidFill>
            <a:schemeClr val="accent2">
              <a:lumMod val="20000"/>
              <a:lumOff val="8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p:cNvSpPr txBox="1"/>
          <p:nvPr/>
        </p:nvSpPr>
        <p:spPr>
          <a:xfrm>
            <a:off x="8412901" y="3318072"/>
            <a:ext cx="1255358" cy="600677"/>
          </a:xfrm>
          <a:prstGeom prst="rect">
            <a:avLst/>
          </a:prstGeom>
          <a:noFill/>
        </p:spPr>
        <p:txBody>
          <a:bodyPr wrap="square" rtlCol="0">
            <a:spAutoFit/>
          </a:bodyPr>
          <a:lstStyle/>
          <a:p>
            <a:pPr defTabSz="539496">
              <a:spcAft>
                <a:spcPts val="600"/>
              </a:spcAft>
              <a:defRPr/>
            </a:pPr>
            <a:r>
              <a:rPr lang="en-US" sz="826" kern="1200">
                <a:solidFill>
                  <a:schemeClr val="tx1"/>
                </a:solidFill>
                <a:latin typeface="+mn-lt"/>
                <a:ea typeface="+mn-ea"/>
                <a:cs typeface="+mn-cs"/>
              </a:rPr>
              <a:t>Find convenient ways to incorporate fresh produce into meals.</a:t>
            </a:r>
            <a:endParaRPr kumimoji="0" lang="en-US" sz="1400" b="0" i="0" u="none" strike="noStrike" kern="1200" cap="none" spc="0" normalizeH="0" baseline="0" noProof="0">
              <a:ln>
                <a:noFill/>
              </a:ln>
              <a:effectLst/>
              <a:uLnTx/>
              <a:uFillTx/>
              <a:ea typeface="+mn-ea"/>
              <a:cs typeface="+mn-cs"/>
            </a:endParaRPr>
          </a:p>
        </p:txBody>
      </p:sp>
      <p:sp>
        <p:nvSpPr>
          <p:cNvPr id="48" name="TextBox 47"/>
          <p:cNvSpPr txBox="1"/>
          <p:nvPr/>
        </p:nvSpPr>
        <p:spPr>
          <a:xfrm>
            <a:off x="8428809" y="4139261"/>
            <a:ext cx="1255358" cy="600677"/>
          </a:xfrm>
          <a:prstGeom prst="rect">
            <a:avLst/>
          </a:prstGeom>
          <a:solidFill>
            <a:schemeClr val="accent2">
              <a:lumMod val="20000"/>
              <a:lumOff val="80000"/>
            </a:schemeClr>
          </a:solidFill>
          <a:ln>
            <a:solidFill>
              <a:schemeClr val="accent2">
                <a:lumMod val="40000"/>
                <a:lumOff val="60000"/>
              </a:schemeClr>
            </a:solidFill>
          </a:ln>
        </p:spPr>
        <p:txBody>
          <a:bodyPr wrap="square" rtlCol="0">
            <a:spAutoFit/>
          </a:bodyPr>
          <a:lstStyle/>
          <a:p>
            <a:pPr defTabSz="539496">
              <a:spcAft>
                <a:spcPts val="600"/>
              </a:spcAft>
              <a:defRPr/>
            </a:pPr>
            <a:r>
              <a:rPr lang="en-US" sz="826" kern="1200">
                <a:solidFill>
                  <a:schemeClr val="tx1"/>
                </a:solidFill>
                <a:latin typeface="+mn-lt"/>
                <a:ea typeface="+mn-ea"/>
                <a:cs typeface="+mn-cs"/>
              </a:rPr>
              <a:t>Support local farmers &amp; promote sustainability in food choices.</a:t>
            </a:r>
            <a:endParaRPr kumimoji="0" lang="en-US" sz="1400" b="0" i="0" u="none" strike="noStrike" kern="1200" cap="none" spc="0" normalizeH="0" baseline="0" noProof="0">
              <a:ln>
                <a:noFill/>
              </a:ln>
              <a:effectLst/>
              <a:uLnTx/>
              <a:uFillTx/>
              <a:ea typeface="+mn-ea"/>
              <a:cs typeface="+mn-cs"/>
            </a:endParaRPr>
          </a:p>
        </p:txBody>
      </p:sp>
      <p:sp>
        <p:nvSpPr>
          <p:cNvPr id="50" name="TextBox 49"/>
          <p:cNvSpPr txBox="1"/>
          <p:nvPr/>
        </p:nvSpPr>
        <p:spPr>
          <a:xfrm>
            <a:off x="8450848" y="4977667"/>
            <a:ext cx="1264025" cy="600677"/>
          </a:xfrm>
          <a:prstGeom prst="rect">
            <a:avLst/>
          </a:prstGeom>
          <a:solidFill>
            <a:schemeClr val="accent2">
              <a:lumMod val="20000"/>
              <a:lumOff val="80000"/>
            </a:schemeClr>
          </a:solidFill>
          <a:ln>
            <a:solidFill>
              <a:schemeClr val="accent2">
                <a:lumMod val="40000"/>
                <a:lumOff val="60000"/>
              </a:schemeClr>
            </a:solidFill>
          </a:ln>
        </p:spPr>
        <p:txBody>
          <a:bodyPr wrap="square" rtlCol="0">
            <a:spAutoFit/>
          </a:bodyPr>
          <a:lstStyle/>
          <a:p>
            <a:pPr defTabSz="539496">
              <a:spcAft>
                <a:spcPts val="600"/>
              </a:spcAft>
              <a:defRPr/>
            </a:pPr>
            <a:r>
              <a:rPr lang="en-US" sz="826" kern="1200">
                <a:solidFill>
                  <a:schemeClr val="tx1"/>
                </a:solidFill>
                <a:latin typeface="+mn-lt"/>
                <a:ea typeface="+mn-ea"/>
                <a:cs typeface="+mn-cs"/>
              </a:rPr>
              <a:t>Simplify the grocery shopping process to save time and reduce stress.</a:t>
            </a:r>
            <a:endParaRPr kumimoji="0" lang="en-US" sz="1400" b="0" i="0" u="none" strike="noStrike" kern="1200" cap="none" spc="0" normalizeH="0" baseline="0" noProof="0">
              <a:ln>
                <a:noFill/>
              </a:ln>
              <a:effectLst/>
              <a:uLnTx/>
              <a:uFillTx/>
              <a:ea typeface="+mn-ea"/>
              <a:cs typeface="+mn-cs"/>
            </a:endParaRPr>
          </a:p>
        </p:txBody>
      </p:sp>
      <p:sp>
        <p:nvSpPr>
          <p:cNvPr id="51" name="Rectangle 50"/>
          <p:cNvSpPr/>
          <p:nvPr/>
        </p:nvSpPr>
        <p:spPr>
          <a:xfrm>
            <a:off x="8425604" y="2512899"/>
            <a:ext cx="1105874" cy="640561"/>
          </a:xfrm>
          <a:prstGeom prst="rect">
            <a:avLst/>
          </a:prstGeom>
          <a:solidFill>
            <a:schemeClr val="accent2">
              <a:lumMod val="20000"/>
              <a:lumOff val="8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TextBox 51"/>
          <p:cNvSpPr txBox="1"/>
          <p:nvPr/>
        </p:nvSpPr>
        <p:spPr>
          <a:xfrm>
            <a:off x="8450847" y="2549182"/>
            <a:ext cx="1026845" cy="600677"/>
          </a:xfrm>
          <a:prstGeom prst="rect">
            <a:avLst/>
          </a:prstGeom>
          <a:noFill/>
        </p:spPr>
        <p:txBody>
          <a:bodyPr wrap="square" rtlCol="0">
            <a:spAutoFit/>
          </a:bodyPr>
          <a:lstStyle/>
          <a:p>
            <a:pPr defTabSz="539496">
              <a:spcAft>
                <a:spcPts val="600"/>
              </a:spcAft>
              <a:defRPr/>
            </a:pPr>
            <a:r>
              <a:rPr lang="en-US" sz="826" kern="1200" dirty="0">
                <a:solidFill>
                  <a:schemeClr val="tx1"/>
                </a:solidFill>
                <a:latin typeface="+mn-lt"/>
                <a:ea typeface="+mn-ea"/>
                <a:cs typeface="+mn-cs"/>
              </a:rPr>
              <a:t>Eat healthier without breaking the budget.</a:t>
            </a:r>
            <a:endParaRPr kumimoji="0" lang="en-US" sz="1400" b="0" i="0" u="none" strike="noStrike" kern="1200" cap="none" spc="0" normalizeH="0" baseline="0" noProof="0" dirty="0">
              <a:ln>
                <a:noFill/>
              </a:ln>
              <a:effectLst/>
              <a:uLnTx/>
              <a:uFillTx/>
              <a:ea typeface="+mn-ea"/>
              <a:cs typeface="+mn-cs"/>
            </a:endParaRPr>
          </a:p>
        </p:txBody>
      </p:sp>
      <p:sp>
        <p:nvSpPr>
          <p:cNvPr id="53" name="TextBox 52"/>
          <p:cNvSpPr txBox="1"/>
          <p:nvPr/>
        </p:nvSpPr>
        <p:spPr>
          <a:xfrm>
            <a:off x="2952970" y="2378822"/>
            <a:ext cx="402674" cy="219419"/>
          </a:xfrm>
          <a:prstGeom prst="rect">
            <a:avLst/>
          </a:prstGeom>
          <a:noFill/>
        </p:spPr>
        <p:txBody>
          <a:bodyPr wrap="none" rtlCol="0">
            <a:spAutoFit/>
          </a:bodyPr>
          <a:lstStyle/>
          <a:p>
            <a:pPr defTabSz="539496">
              <a:spcAft>
                <a:spcPts val="600"/>
              </a:spcAft>
              <a:defRPr/>
            </a:pPr>
            <a:r>
              <a:rPr lang="en-US" sz="826" kern="1200">
                <a:solidFill>
                  <a:prstClr val="black"/>
                </a:solidFill>
                <a:latin typeface="Calibri" panose="020F0502020204030204"/>
                <a:ea typeface="+mn-ea"/>
                <a:cs typeface="+mn-cs"/>
              </a:rPr>
              <a:t>Says: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TextBox 54"/>
          <p:cNvSpPr txBox="1"/>
          <p:nvPr/>
        </p:nvSpPr>
        <p:spPr>
          <a:xfrm>
            <a:off x="5684254" y="4139099"/>
            <a:ext cx="433132" cy="219419"/>
          </a:xfrm>
          <a:prstGeom prst="rect">
            <a:avLst/>
          </a:prstGeom>
          <a:noFill/>
        </p:spPr>
        <p:txBody>
          <a:bodyPr wrap="none" rtlCol="0">
            <a:spAutoFit/>
          </a:bodyPr>
          <a:lstStyle/>
          <a:p>
            <a:pPr defTabSz="539496">
              <a:spcAft>
                <a:spcPts val="600"/>
              </a:spcAft>
              <a:defRPr/>
            </a:pPr>
            <a:r>
              <a:rPr lang="en-US" sz="826" kern="1200">
                <a:solidFill>
                  <a:prstClr val="black"/>
                </a:solidFill>
                <a:latin typeface="Calibri" panose="020F0502020204030204"/>
                <a:ea typeface="+mn-ea"/>
                <a:cs typeface="+mn-cs"/>
              </a:rPr>
              <a:t>Feels: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TextBox 55"/>
          <p:cNvSpPr txBox="1"/>
          <p:nvPr/>
        </p:nvSpPr>
        <p:spPr>
          <a:xfrm>
            <a:off x="8437273" y="2222983"/>
            <a:ext cx="453970" cy="219419"/>
          </a:xfrm>
          <a:prstGeom prst="rect">
            <a:avLst/>
          </a:prstGeom>
          <a:noFill/>
        </p:spPr>
        <p:txBody>
          <a:bodyPr wrap="none" rtlCol="0">
            <a:spAutoFit/>
          </a:bodyPr>
          <a:lstStyle/>
          <a:p>
            <a:pPr defTabSz="539496">
              <a:spcAft>
                <a:spcPts val="600"/>
              </a:spcAft>
              <a:defRPr/>
            </a:pPr>
            <a:r>
              <a:rPr lang="en-US" sz="826" kern="1200">
                <a:solidFill>
                  <a:prstClr val="black"/>
                </a:solidFill>
                <a:latin typeface="Calibri" panose="020F0502020204030204"/>
                <a:ea typeface="+mn-ea"/>
                <a:cs typeface="+mn-cs"/>
              </a:rPr>
              <a:t>Goals: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p:cNvSpPr/>
          <p:nvPr/>
        </p:nvSpPr>
        <p:spPr>
          <a:xfrm>
            <a:off x="6815786" y="5236363"/>
            <a:ext cx="1359870" cy="640561"/>
          </a:xfrm>
          <a:prstGeom prst="rect">
            <a:avLst/>
          </a:prstGeom>
          <a:solidFill>
            <a:srgbClr val="F2E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p:cNvSpPr/>
          <p:nvPr/>
        </p:nvSpPr>
        <p:spPr>
          <a:xfrm>
            <a:off x="5684254" y="4419286"/>
            <a:ext cx="1185341" cy="753042"/>
          </a:xfrm>
          <a:prstGeom prst="rect">
            <a:avLst/>
          </a:prstGeom>
          <a:solidFill>
            <a:srgbClr val="F2E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extBox 58"/>
          <p:cNvSpPr txBox="1"/>
          <p:nvPr/>
        </p:nvSpPr>
        <p:spPr>
          <a:xfrm>
            <a:off x="5684254" y="4270919"/>
            <a:ext cx="1211353" cy="931794"/>
          </a:xfrm>
          <a:prstGeom prst="rect">
            <a:avLst/>
          </a:prstGeom>
          <a:noFill/>
        </p:spPr>
        <p:txBody>
          <a:bodyPr wrap="square" rtlCol="0">
            <a:spAutoFit/>
          </a:bodyPr>
          <a:lstStyle/>
          <a:p>
            <a:pPr defTabSz="539496">
              <a:spcAft>
                <a:spcPts val="600"/>
              </a:spcAft>
              <a:defRPr/>
            </a:pPr>
            <a:r>
              <a:rPr lang="en-US" sz="826" kern="1200">
                <a:solidFill>
                  <a:schemeClr val="tx1"/>
                </a:solidFill>
                <a:latin typeface="+mn-lt"/>
                <a:ea typeface="+mn-ea"/>
                <a:cs typeface="+mn-cs"/>
              </a:rPr>
              <a:t> </a:t>
            </a:r>
          </a:p>
          <a:p>
            <a:pPr defTabSz="539496">
              <a:spcAft>
                <a:spcPts val="600"/>
              </a:spcAft>
              <a:defRPr/>
            </a:pPr>
            <a:r>
              <a:rPr lang="en-US" sz="826" kern="1200">
                <a:solidFill>
                  <a:schemeClr val="tx1"/>
                </a:solidFill>
                <a:latin typeface="+mn-lt"/>
                <a:ea typeface="+mn-ea"/>
                <a:cs typeface="+mn-cs"/>
              </a:rPr>
              <a:t>Frustrated by the lack of affordable and convenient options for buying fresh produce.</a:t>
            </a:r>
            <a:endParaRPr kumimoji="0" lang="en-US" sz="1400" b="0" i="0" u="none" strike="noStrike" kern="1200" cap="none" spc="0" normalizeH="0" baseline="0" noProof="0">
              <a:ln>
                <a:noFill/>
              </a:ln>
              <a:effectLst/>
              <a:uLnTx/>
              <a:uFillTx/>
              <a:ea typeface="+mn-ea"/>
              <a:cs typeface="+mn-cs"/>
            </a:endParaRPr>
          </a:p>
        </p:txBody>
      </p:sp>
      <p:sp>
        <p:nvSpPr>
          <p:cNvPr id="60" name="TextBox 59"/>
          <p:cNvSpPr txBox="1"/>
          <p:nvPr/>
        </p:nvSpPr>
        <p:spPr>
          <a:xfrm>
            <a:off x="6797018" y="5250957"/>
            <a:ext cx="1515285" cy="600677"/>
          </a:xfrm>
          <a:prstGeom prst="rect">
            <a:avLst/>
          </a:prstGeom>
          <a:noFill/>
        </p:spPr>
        <p:txBody>
          <a:bodyPr wrap="square" rtlCol="0">
            <a:spAutoFit/>
          </a:bodyPr>
          <a:lstStyle/>
          <a:p>
            <a:pPr defTabSz="539496">
              <a:spcAft>
                <a:spcPts val="600"/>
              </a:spcAft>
              <a:defRPr/>
            </a:pPr>
            <a:r>
              <a:rPr lang="en-US" sz="826" kern="1200">
                <a:solidFill>
                  <a:schemeClr val="tx1"/>
                </a:solidFill>
                <a:latin typeface="+mn-lt"/>
                <a:ea typeface="+mn-ea"/>
                <a:cs typeface="+mn-cs"/>
              </a:rPr>
              <a:t>Overwhelmed by the demands of college life and balancing work, studies, &amp; personal time.</a:t>
            </a:r>
            <a:endParaRPr kumimoji="0" lang="en-US" sz="1400" b="0" i="0" u="none" strike="noStrike" kern="1200" cap="none" spc="0" normalizeH="0" baseline="0" noProof="0">
              <a:ln>
                <a:noFill/>
              </a:ln>
              <a:effectLst/>
              <a:uLnTx/>
              <a:uFillTx/>
              <a:ea typeface="+mn-ea"/>
              <a:cs typeface="+mn-cs"/>
            </a:endParaRPr>
          </a:p>
        </p:txBody>
      </p:sp>
    </p:spTree>
    <p:extLst>
      <p:ext uri="{BB962C8B-B14F-4D97-AF65-F5344CB8AC3E}">
        <p14:creationId xmlns:p14="http://schemas.microsoft.com/office/powerpoint/2010/main" val="4042834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4" name="Group 2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8" name="Rectangle 3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42" name="Rectangle 41">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itle 1">
            <a:extLst>
              <a:ext uri="{FF2B5EF4-FFF2-40B4-BE49-F238E27FC236}">
                <a16:creationId xmlns:a16="http://schemas.microsoft.com/office/drawing/2014/main" id="{3AEAC52E-E6DB-9E65-D9D0-19D7BF725F45}"/>
              </a:ext>
            </a:extLst>
          </p:cNvPr>
          <p:cNvSpPr txBox="1">
            <a:spLocks/>
          </p:cNvSpPr>
          <p:nvPr/>
        </p:nvSpPr>
        <p:spPr>
          <a:xfrm>
            <a:off x="540279" y="967417"/>
            <a:ext cx="3778870" cy="39432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defTabSz="457200">
              <a:spcAft>
                <a:spcPts val="600"/>
              </a:spcAft>
            </a:pPr>
            <a:r>
              <a:rPr lang="en-US" sz="4000" dirty="0">
                <a:solidFill>
                  <a:srgbClr val="FEFFFF"/>
                </a:solidFill>
              </a:rPr>
              <a:t>INFORMATION ARCHITECTURE </a:t>
            </a:r>
          </a:p>
        </p:txBody>
      </p:sp>
      <p:sp>
        <p:nvSpPr>
          <p:cNvPr id="46"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5CB86EA9-17D6-BB8A-3A90-9C876D2E479A}"/>
              </a:ext>
            </a:extLst>
          </p:cNvPr>
          <p:cNvPicPr>
            <a:picLocks noChangeAspect="1"/>
          </p:cNvPicPr>
          <p:nvPr/>
        </p:nvPicPr>
        <p:blipFill>
          <a:blip r:embed="rId2"/>
          <a:stretch>
            <a:fillRect/>
          </a:stretch>
        </p:blipFill>
        <p:spPr>
          <a:xfrm>
            <a:off x="5431237" y="899990"/>
            <a:ext cx="6647224" cy="5334396"/>
          </a:xfrm>
          <a:prstGeom prst="rect">
            <a:avLst/>
          </a:prstGeom>
        </p:spPr>
      </p:pic>
    </p:spTree>
    <p:extLst>
      <p:ext uri="{BB962C8B-B14F-4D97-AF65-F5344CB8AC3E}">
        <p14:creationId xmlns:p14="http://schemas.microsoft.com/office/powerpoint/2010/main" val="1101412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F8F43-C318-F88A-BE94-DAA18AEDB6EB}"/>
              </a:ext>
            </a:extLst>
          </p:cNvPr>
          <p:cNvSpPr>
            <a:spLocks noGrp="1"/>
          </p:cNvSpPr>
          <p:nvPr>
            <p:ph type="title"/>
          </p:nvPr>
        </p:nvSpPr>
        <p:spPr>
          <a:xfrm>
            <a:off x="1259893" y="3101093"/>
            <a:ext cx="2454052" cy="3029344"/>
          </a:xfrm>
        </p:spPr>
        <p:txBody>
          <a:bodyPr>
            <a:normAutofit/>
          </a:bodyPr>
          <a:lstStyle/>
          <a:p>
            <a:r>
              <a:rPr lang="en-IN" sz="3200">
                <a:solidFill>
                  <a:schemeClr val="bg1"/>
                </a:solidFill>
              </a:rPr>
              <a:t>5 PLANES OF UX</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US"/>
          </a:p>
        </p:txBody>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40D6D2-5E73-1C01-98CC-33F936E4C4D4}"/>
              </a:ext>
            </a:extLst>
          </p:cNvPr>
          <p:cNvSpPr>
            <a:spLocks noGrp="1"/>
          </p:cNvSpPr>
          <p:nvPr>
            <p:ph idx="1"/>
          </p:nvPr>
        </p:nvSpPr>
        <p:spPr>
          <a:xfrm>
            <a:off x="4706578" y="589722"/>
            <a:ext cx="6798033" cy="5321500"/>
          </a:xfrm>
        </p:spPr>
        <p:txBody>
          <a:bodyPr anchor="ctr">
            <a:normAutofit/>
          </a:bodyPr>
          <a:lstStyle/>
          <a:p>
            <a:pPr marL="45720" indent="0">
              <a:lnSpc>
                <a:spcPct val="90000"/>
              </a:lnSpc>
              <a:buNone/>
            </a:pPr>
            <a:r>
              <a:rPr lang="en-US" sz="1500" b="1" dirty="0">
                <a:latin typeface="Calibri" panose="020F0502020204030204" pitchFamily="34" charset="0"/>
                <a:ea typeface="Calibri" panose="020F0502020204030204" pitchFamily="34" charset="0"/>
                <a:cs typeface="Calibri" panose="020F0502020204030204" pitchFamily="34" charset="0"/>
              </a:rPr>
              <a:t>1. Strategy Plane:</a:t>
            </a:r>
          </a:p>
          <a:p>
            <a:pPr>
              <a:lnSpc>
                <a:spcPct val="90000"/>
              </a:lnSpc>
              <a:buFont typeface="Arial" panose="020B0604020202020204" pitchFamily="34" charset="0"/>
              <a:buChar char="•"/>
            </a:pPr>
            <a:r>
              <a:rPr lang="en-US" sz="1500" dirty="0">
                <a:latin typeface="Calibri" panose="020F0502020204030204" pitchFamily="34" charset="0"/>
                <a:ea typeface="Calibri" panose="020F0502020204030204" pitchFamily="34" charset="0"/>
                <a:cs typeface="Calibri" panose="020F0502020204030204" pitchFamily="34" charset="0"/>
              </a:rPr>
              <a:t>Objective: Define the overarching goals and objectives of the Harvest Hub app, such as promoting local agriculture, supporting sustainable food practices, and enhancing community engagement.</a:t>
            </a:r>
          </a:p>
          <a:p>
            <a:pPr>
              <a:lnSpc>
                <a:spcPct val="90000"/>
              </a:lnSpc>
              <a:buFont typeface="Arial" panose="020B0604020202020204" pitchFamily="34" charset="0"/>
              <a:buChar char="•"/>
            </a:pPr>
            <a:r>
              <a:rPr lang="en-US" sz="1500" dirty="0">
                <a:latin typeface="Calibri" panose="020F0502020204030204" pitchFamily="34" charset="0"/>
                <a:ea typeface="Calibri" panose="020F0502020204030204" pitchFamily="34" charset="0"/>
                <a:cs typeface="Calibri" panose="020F0502020204030204" pitchFamily="34" charset="0"/>
              </a:rPr>
              <a:t>Key Activities: Conduct market research to identify user needs and preferences, define the target audience, and develop a business model that aligns with the project goals.</a:t>
            </a:r>
          </a:p>
          <a:p>
            <a:pPr>
              <a:lnSpc>
                <a:spcPct val="90000"/>
              </a:lnSpc>
              <a:buFont typeface="Arial" panose="020B0604020202020204" pitchFamily="34" charset="0"/>
              <a:buChar char="•"/>
            </a:pPr>
            <a:r>
              <a:rPr lang="en-US" sz="1500" dirty="0">
                <a:latin typeface="Calibri" panose="020F0502020204030204" pitchFamily="34" charset="0"/>
                <a:ea typeface="Calibri" panose="020F0502020204030204" pitchFamily="34" charset="0"/>
                <a:cs typeface="Calibri" panose="020F0502020204030204" pitchFamily="34" charset="0"/>
              </a:rPr>
              <a:t>Outcome: A clear strategy that guides the development and implementation of the Harvest Hub app, ensuring alignment with the project's overarching objectives.</a:t>
            </a:r>
          </a:p>
          <a:p>
            <a:pPr marL="45720" indent="0">
              <a:lnSpc>
                <a:spcPct val="90000"/>
              </a:lnSpc>
              <a:buNone/>
            </a:pPr>
            <a:r>
              <a:rPr lang="en-US" sz="1500" b="1" dirty="0">
                <a:latin typeface="Calibri" panose="020F0502020204030204" pitchFamily="34" charset="0"/>
                <a:ea typeface="Calibri" panose="020F0502020204030204" pitchFamily="34" charset="0"/>
                <a:cs typeface="Calibri" panose="020F0502020204030204" pitchFamily="34" charset="0"/>
              </a:rPr>
              <a:t>2. Scope Plane:</a:t>
            </a:r>
          </a:p>
          <a:p>
            <a:pPr>
              <a:lnSpc>
                <a:spcPct val="90000"/>
              </a:lnSpc>
              <a:buFont typeface="Arial" panose="020B0604020202020204" pitchFamily="34" charset="0"/>
              <a:buChar char="•"/>
            </a:pPr>
            <a:r>
              <a:rPr lang="en-US" sz="1500" dirty="0">
                <a:latin typeface="Calibri" panose="020F0502020204030204" pitchFamily="34" charset="0"/>
                <a:ea typeface="Calibri" panose="020F0502020204030204" pitchFamily="34" charset="0"/>
                <a:cs typeface="Calibri" panose="020F0502020204030204" pitchFamily="34" charset="0"/>
              </a:rPr>
              <a:t>Objective: Determine the scope of the Harvest Hub app by identifying key features and functionalities that are essential for meeting user needs and achieving project goals.</a:t>
            </a:r>
          </a:p>
          <a:p>
            <a:pPr>
              <a:lnSpc>
                <a:spcPct val="90000"/>
              </a:lnSpc>
              <a:buFont typeface="Arial" panose="020B0604020202020204" pitchFamily="34" charset="0"/>
              <a:buChar char="•"/>
            </a:pPr>
            <a:r>
              <a:rPr lang="en-US" sz="1500" dirty="0">
                <a:latin typeface="Calibri" panose="020F0502020204030204" pitchFamily="34" charset="0"/>
                <a:ea typeface="Calibri" panose="020F0502020204030204" pitchFamily="34" charset="0"/>
                <a:cs typeface="Calibri" panose="020F0502020204030204" pitchFamily="34" charset="0"/>
              </a:rPr>
              <a:t>Key Activities: Used the </a:t>
            </a:r>
            <a:r>
              <a:rPr lang="en-US" sz="1500" dirty="0" err="1">
                <a:latin typeface="Calibri" panose="020F0502020204030204" pitchFamily="34" charset="0"/>
                <a:ea typeface="Calibri" panose="020F0502020204030204" pitchFamily="34" charset="0"/>
                <a:cs typeface="Calibri" panose="020F0502020204030204" pitchFamily="34" charset="0"/>
              </a:rPr>
              <a:t>MoSCoW</a:t>
            </a:r>
            <a:r>
              <a:rPr lang="en-US" sz="1500" dirty="0">
                <a:latin typeface="Calibri" panose="020F0502020204030204" pitchFamily="34" charset="0"/>
                <a:ea typeface="Calibri" panose="020F0502020204030204" pitchFamily="34" charset="0"/>
                <a:cs typeface="Calibri" panose="020F0502020204030204" pitchFamily="34" charset="0"/>
              </a:rPr>
              <a:t> technique to prioritize requirements, define user stories and use cases, and create a product backlog that outlines the scope of work.</a:t>
            </a:r>
          </a:p>
          <a:p>
            <a:pPr>
              <a:lnSpc>
                <a:spcPct val="90000"/>
              </a:lnSpc>
              <a:buFont typeface="Arial" panose="020B0604020202020204" pitchFamily="34" charset="0"/>
              <a:buChar char="•"/>
            </a:pPr>
            <a:r>
              <a:rPr lang="en-US" sz="1500" dirty="0">
                <a:latin typeface="Calibri" panose="020F0502020204030204" pitchFamily="34" charset="0"/>
                <a:ea typeface="Calibri" panose="020F0502020204030204" pitchFamily="34" charset="0"/>
                <a:cs typeface="Calibri" panose="020F0502020204030204" pitchFamily="34" charset="0"/>
              </a:rPr>
              <a:t>Outcome: A clear understanding of the project scope, including must-have, should-have, could-have, and won't-have features, which serves as a roadmap for the development process.</a:t>
            </a:r>
          </a:p>
          <a:p>
            <a:pPr>
              <a:lnSpc>
                <a:spcPct val="90000"/>
              </a:lnSpc>
            </a:pPr>
            <a:endParaRPr lang="en-IN" sz="1500" dirty="0"/>
          </a:p>
        </p:txBody>
      </p:sp>
    </p:spTree>
    <p:extLst>
      <p:ext uri="{BB962C8B-B14F-4D97-AF65-F5344CB8AC3E}">
        <p14:creationId xmlns:p14="http://schemas.microsoft.com/office/powerpoint/2010/main" val="3469081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US"/>
            </a:p>
          </p:txBody>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US"/>
            </a:p>
          </p:txBody>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US"/>
            </a:p>
          </p:txBody>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US"/>
            </a:p>
          </p:txBody>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US"/>
            </a:p>
          </p:txBody>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US"/>
            </a:p>
          </p:txBody>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US"/>
            </a:p>
          </p:txBody>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US"/>
            </a:p>
          </p:txBody>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US"/>
            </a:p>
          </p:txBody>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US"/>
            </a:p>
          </p:txBody>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US"/>
            </a:p>
          </p:txBody>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US"/>
            </a:p>
          </p:txBody>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US"/>
          </a:p>
        </p:txBody>
      </p:sp>
      <p:sp>
        <p:nvSpPr>
          <p:cNvPr id="3" name="Content Placeholder 2">
            <a:extLst>
              <a:ext uri="{FF2B5EF4-FFF2-40B4-BE49-F238E27FC236}">
                <a16:creationId xmlns:a16="http://schemas.microsoft.com/office/drawing/2014/main" id="{5C709273-FFAD-03D7-B707-218874D1C4E2}"/>
              </a:ext>
            </a:extLst>
          </p:cNvPr>
          <p:cNvSpPr>
            <a:spLocks noGrp="1"/>
          </p:cNvSpPr>
          <p:nvPr>
            <p:ph idx="1"/>
          </p:nvPr>
        </p:nvSpPr>
        <p:spPr>
          <a:xfrm>
            <a:off x="3373065" y="228600"/>
            <a:ext cx="8131550" cy="4887492"/>
          </a:xfrm>
        </p:spPr>
        <p:txBody>
          <a:bodyPr>
            <a:noAutofit/>
          </a:bodyPr>
          <a:lstStyle/>
          <a:p>
            <a:pPr marL="45720" indent="0">
              <a:lnSpc>
                <a:spcPct val="90000"/>
              </a:lnSpc>
              <a:buNone/>
            </a:pPr>
            <a:r>
              <a:rPr lang="en-US" sz="1350" b="1" dirty="0"/>
              <a:t>3. Structure Plane:</a:t>
            </a:r>
          </a:p>
          <a:p>
            <a:pPr>
              <a:lnSpc>
                <a:spcPct val="90000"/>
              </a:lnSpc>
              <a:buFont typeface="Arial" panose="020B0604020202020204" pitchFamily="34" charset="0"/>
              <a:buChar char="•"/>
            </a:pPr>
            <a:r>
              <a:rPr lang="en-US" sz="1350" dirty="0"/>
              <a:t>Objective: Organize the information and content within the Harvest Hub app in a logical and intuitive manner to facilitate user navigation and interaction.</a:t>
            </a:r>
          </a:p>
          <a:p>
            <a:pPr>
              <a:lnSpc>
                <a:spcPct val="90000"/>
              </a:lnSpc>
              <a:buFont typeface="Arial" panose="020B0604020202020204" pitchFamily="34" charset="0"/>
              <a:buChar char="•"/>
            </a:pPr>
            <a:r>
              <a:rPr lang="en-US" sz="1350" dirty="0"/>
              <a:t>Key Activities: Develop a site map or information architecture that outlines the hierarchy of content and navigation paths, create wireframes to visualize the layout and structure of each screen, and define interaction patterns and user flows.</a:t>
            </a:r>
          </a:p>
          <a:p>
            <a:pPr>
              <a:lnSpc>
                <a:spcPct val="90000"/>
              </a:lnSpc>
              <a:buFont typeface="Arial" panose="020B0604020202020204" pitchFamily="34" charset="0"/>
              <a:buChar char="•"/>
            </a:pPr>
            <a:r>
              <a:rPr lang="en-US" sz="1350" dirty="0"/>
              <a:t>Outcome: A well-structured app architecture that ensures users can easily find and access the information and features they need, leading to a positive user experience.</a:t>
            </a:r>
          </a:p>
          <a:p>
            <a:pPr marL="45720" indent="0">
              <a:lnSpc>
                <a:spcPct val="90000"/>
              </a:lnSpc>
              <a:buNone/>
            </a:pPr>
            <a:r>
              <a:rPr lang="en-US" sz="1350" b="1" dirty="0"/>
              <a:t>4. Skeleton Plane:</a:t>
            </a:r>
          </a:p>
          <a:p>
            <a:pPr>
              <a:lnSpc>
                <a:spcPct val="90000"/>
              </a:lnSpc>
              <a:buFont typeface="Arial" panose="020B0604020202020204" pitchFamily="34" charset="0"/>
              <a:buChar char="•"/>
            </a:pPr>
            <a:r>
              <a:rPr lang="en-US" sz="1350" dirty="0"/>
              <a:t>Objective: Design the visual and interactive elements of the Harvest Hub app, focusing on aesthetics, layout, and usability.</a:t>
            </a:r>
          </a:p>
          <a:p>
            <a:pPr>
              <a:lnSpc>
                <a:spcPct val="90000"/>
              </a:lnSpc>
              <a:buFont typeface="Arial" panose="020B0604020202020204" pitchFamily="34" charset="0"/>
              <a:buChar char="•"/>
            </a:pPr>
            <a:r>
              <a:rPr lang="en-US" sz="1350" dirty="0"/>
              <a:t>Key Activities: Create high-fidelity mockups or prototypes that represent the visual design and layout of each screen, incorporate branding elements and visual cues to reinforce the app's identity, and conduct usability testing to evaluate the effectiveness of the design.</a:t>
            </a:r>
          </a:p>
          <a:p>
            <a:pPr>
              <a:lnSpc>
                <a:spcPct val="90000"/>
              </a:lnSpc>
              <a:buFont typeface="Arial" panose="020B0604020202020204" pitchFamily="34" charset="0"/>
              <a:buChar char="•"/>
            </a:pPr>
            <a:r>
              <a:rPr lang="en-US" sz="1350" dirty="0"/>
              <a:t>Outcome: A polished and visually appealing app interface that enhances user engagement and conveys the brand's message effectively.</a:t>
            </a:r>
          </a:p>
          <a:p>
            <a:pPr marL="45720" indent="0">
              <a:lnSpc>
                <a:spcPct val="90000"/>
              </a:lnSpc>
              <a:buNone/>
            </a:pPr>
            <a:r>
              <a:rPr lang="en-US" sz="1350" b="1" dirty="0"/>
              <a:t>5. Surface Plane:</a:t>
            </a:r>
          </a:p>
          <a:p>
            <a:pPr>
              <a:lnSpc>
                <a:spcPct val="90000"/>
              </a:lnSpc>
              <a:buFont typeface="Arial" panose="020B0604020202020204" pitchFamily="34" charset="0"/>
              <a:buChar char="•"/>
            </a:pPr>
            <a:r>
              <a:rPr lang="en-US" sz="1350" dirty="0"/>
              <a:t>Objective: Fine-tune the details of the Harvest Hub app's visual design, including typography, color scheme, and imagery, to create a cohesive and engaging user experience.</a:t>
            </a:r>
          </a:p>
          <a:p>
            <a:pPr>
              <a:lnSpc>
                <a:spcPct val="90000"/>
              </a:lnSpc>
              <a:buFont typeface="Arial" panose="020B0604020202020204" pitchFamily="34" charset="0"/>
              <a:buChar char="•"/>
            </a:pPr>
            <a:r>
              <a:rPr lang="en-US" sz="1350" dirty="0"/>
              <a:t>Key Activities: Select appropriate fonts and colors that align with the brand's identity and appeal to the target audience, use imagery and visual elements to enhance the app's aesthetics and communicate key messages, and ensure consistency in design elements across all screens and interactions.</a:t>
            </a:r>
          </a:p>
          <a:p>
            <a:pPr>
              <a:lnSpc>
                <a:spcPct val="90000"/>
              </a:lnSpc>
              <a:buFont typeface="Arial" panose="020B0604020202020204" pitchFamily="34" charset="0"/>
              <a:buChar char="•"/>
            </a:pPr>
            <a:r>
              <a:rPr lang="en-US" sz="1350" dirty="0"/>
              <a:t>Outcome: A visually stunning app interface that captivates users and reinforces the brand's values and personality.</a:t>
            </a:r>
          </a:p>
          <a:p>
            <a:pPr>
              <a:lnSpc>
                <a:spcPct val="90000"/>
              </a:lnSpc>
            </a:pPr>
            <a:endParaRPr lang="en-IN" sz="1350" dirty="0"/>
          </a:p>
        </p:txBody>
      </p:sp>
    </p:spTree>
    <p:extLst>
      <p:ext uri="{BB962C8B-B14F-4D97-AF65-F5344CB8AC3E}">
        <p14:creationId xmlns:p14="http://schemas.microsoft.com/office/powerpoint/2010/main" val="836529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3C0E1F-88F3-D8DF-864E-ABD380F111C0}"/>
              </a:ext>
            </a:extLst>
          </p:cNvPr>
          <p:cNvSpPr>
            <a:spLocks noGrp="1"/>
          </p:cNvSpPr>
          <p:nvPr>
            <p:ph type="title"/>
          </p:nvPr>
        </p:nvSpPr>
        <p:spPr>
          <a:xfrm>
            <a:off x="3373062" y="624110"/>
            <a:ext cx="8131550" cy="1280890"/>
          </a:xfrm>
        </p:spPr>
        <p:txBody>
          <a:bodyPr>
            <a:normAutofit/>
          </a:bodyPr>
          <a:lstStyle/>
          <a:p>
            <a:r>
              <a:rPr lang="en-IN" dirty="0"/>
              <a:t>MOSCOW APPROACH</a:t>
            </a:r>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US"/>
            </a:p>
          </p:txBody>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US"/>
            </a:p>
          </p:txBody>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US"/>
            </a:p>
          </p:txBody>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US"/>
            </a:p>
          </p:txBody>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US"/>
            </a:p>
          </p:txBody>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US"/>
            </a:p>
          </p:txBody>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US"/>
            </a:p>
          </p:txBody>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US"/>
            </a:p>
          </p:txBody>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US"/>
            </a:p>
          </p:txBody>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US"/>
            </a:p>
          </p:txBody>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US"/>
            </a:p>
          </p:txBody>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US"/>
            </a:p>
          </p:txBody>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US"/>
          </a:p>
        </p:txBody>
      </p:sp>
      <p:sp>
        <p:nvSpPr>
          <p:cNvPr id="3" name="Content Placeholder 2">
            <a:extLst>
              <a:ext uri="{FF2B5EF4-FFF2-40B4-BE49-F238E27FC236}">
                <a16:creationId xmlns:a16="http://schemas.microsoft.com/office/drawing/2014/main" id="{23F47C3D-19BF-D85F-83B1-C30384892CE9}"/>
              </a:ext>
            </a:extLst>
          </p:cNvPr>
          <p:cNvSpPr>
            <a:spLocks noGrp="1"/>
          </p:cNvSpPr>
          <p:nvPr>
            <p:ph idx="1"/>
          </p:nvPr>
        </p:nvSpPr>
        <p:spPr>
          <a:xfrm>
            <a:off x="3373062" y="1549141"/>
            <a:ext cx="8131550" cy="3777622"/>
          </a:xfrm>
        </p:spPr>
        <p:txBody>
          <a:bodyPr>
            <a:noAutofit/>
          </a:bodyPr>
          <a:lstStyle/>
          <a:p>
            <a:pPr marL="45720" indent="0">
              <a:lnSpc>
                <a:spcPct val="90000"/>
              </a:lnSpc>
              <a:buNone/>
            </a:pPr>
            <a:r>
              <a:rPr lang="en-US" sz="1400" dirty="0">
                <a:latin typeface="Calibri" panose="020F0502020204030204" pitchFamily="34" charset="0"/>
                <a:ea typeface="Calibri" panose="020F0502020204030204" pitchFamily="34" charset="0"/>
                <a:cs typeface="Calibri" panose="020F0502020204030204" pitchFamily="34" charset="0"/>
              </a:rPr>
              <a:t>1. Must Have:</a:t>
            </a:r>
          </a:p>
          <a:p>
            <a:pPr>
              <a:lnSpc>
                <a:spcPct val="90000"/>
              </a:lnSpc>
            </a:pPr>
            <a:r>
              <a:rPr lang="en-US" sz="1400" dirty="0">
                <a:latin typeface="Calibri" panose="020F0502020204030204" pitchFamily="34" charset="0"/>
                <a:ea typeface="Calibri" panose="020F0502020204030204" pitchFamily="34" charset="0"/>
                <a:cs typeface="Calibri" panose="020F0502020204030204" pitchFamily="34" charset="0"/>
              </a:rPr>
              <a:t>User Registration and Authentication: Users must be able to create accounts and log in to access the app's features.</a:t>
            </a:r>
          </a:p>
          <a:p>
            <a:pPr>
              <a:lnSpc>
                <a:spcPct val="90000"/>
              </a:lnSpc>
            </a:pPr>
            <a:r>
              <a:rPr lang="en-US" sz="1400" dirty="0">
                <a:latin typeface="Calibri" panose="020F0502020204030204" pitchFamily="34" charset="0"/>
                <a:ea typeface="Calibri" panose="020F0502020204030204" pitchFamily="34" charset="0"/>
                <a:cs typeface="Calibri" panose="020F0502020204030204" pitchFamily="34" charset="0"/>
              </a:rPr>
              <a:t>Product Listings: A comprehensive catalog of locally sourced products, including fruits, vegetables, dairy, bakery items, etc.</a:t>
            </a:r>
          </a:p>
          <a:p>
            <a:pPr>
              <a:lnSpc>
                <a:spcPct val="90000"/>
              </a:lnSpc>
            </a:pPr>
            <a:r>
              <a:rPr lang="en-US" sz="1400" dirty="0">
                <a:latin typeface="Calibri" panose="020F0502020204030204" pitchFamily="34" charset="0"/>
                <a:ea typeface="Calibri" panose="020F0502020204030204" pitchFamily="34" charset="0"/>
                <a:cs typeface="Calibri" panose="020F0502020204030204" pitchFamily="34" charset="0"/>
              </a:rPr>
              <a:t>Shopping Cart: Users must be able to add products to a cart and proceed to checkout to place orders.</a:t>
            </a:r>
          </a:p>
          <a:p>
            <a:pPr>
              <a:lnSpc>
                <a:spcPct val="90000"/>
              </a:lnSpc>
            </a:pPr>
            <a:r>
              <a:rPr lang="en-US" sz="1400" dirty="0">
                <a:latin typeface="Calibri" panose="020F0502020204030204" pitchFamily="34" charset="0"/>
                <a:ea typeface="Calibri" panose="020F0502020204030204" pitchFamily="34" charset="0"/>
                <a:cs typeface="Calibri" panose="020F0502020204030204" pitchFamily="34" charset="0"/>
              </a:rPr>
              <a:t>Checkout Process: A streamlined checkout process with options for payment and delivery.</a:t>
            </a:r>
          </a:p>
          <a:p>
            <a:pPr>
              <a:lnSpc>
                <a:spcPct val="90000"/>
              </a:lnSpc>
            </a:pPr>
            <a:r>
              <a:rPr lang="en-US" sz="1400" dirty="0">
                <a:latin typeface="Calibri" panose="020F0502020204030204" pitchFamily="34" charset="0"/>
                <a:ea typeface="Calibri" panose="020F0502020204030204" pitchFamily="34" charset="0"/>
                <a:cs typeface="Calibri" panose="020F0502020204030204" pitchFamily="34" charset="0"/>
              </a:rPr>
              <a:t>Farmer Profiles: Profiles for farmers to showcase their products and provide information about their farms.</a:t>
            </a:r>
          </a:p>
          <a:p>
            <a:pPr marL="45720" indent="0">
              <a:lnSpc>
                <a:spcPct val="90000"/>
              </a:lnSpc>
              <a:buNone/>
            </a:pPr>
            <a:r>
              <a:rPr lang="en-US" sz="1400" dirty="0">
                <a:latin typeface="Calibri" panose="020F0502020204030204" pitchFamily="34" charset="0"/>
                <a:ea typeface="Calibri" panose="020F0502020204030204" pitchFamily="34" charset="0"/>
                <a:cs typeface="Calibri" panose="020F0502020204030204" pitchFamily="34" charset="0"/>
              </a:rPr>
              <a:t>2. Should-have:</a:t>
            </a:r>
          </a:p>
          <a:p>
            <a:pPr>
              <a:lnSpc>
                <a:spcPct val="90000"/>
              </a:lnSpc>
            </a:pPr>
            <a:r>
              <a:rPr lang="en-US" sz="1400" dirty="0">
                <a:latin typeface="Calibri" panose="020F0502020204030204" pitchFamily="34" charset="0"/>
                <a:ea typeface="Calibri" panose="020F0502020204030204" pitchFamily="34" charset="0"/>
                <a:cs typeface="Calibri" panose="020F0502020204030204" pitchFamily="34" charset="0"/>
              </a:rPr>
              <a:t>Search Functionality: Users should be able to search for specific products or browse by category.</a:t>
            </a:r>
          </a:p>
          <a:p>
            <a:pPr>
              <a:lnSpc>
                <a:spcPct val="90000"/>
              </a:lnSpc>
            </a:pPr>
            <a:r>
              <a:rPr lang="en-US" sz="1400" dirty="0">
                <a:latin typeface="Calibri" panose="020F0502020204030204" pitchFamily="34" charset="0"/>
                <a:ea typeface="Calibri" panose="020F0502020204030204" pitchFamily="34" charset="0"/>
                <a:cs typeface="Calibri" panose="020F0502020204030204" pitchFamily="34" charset="0"/>
              </a:rPr>
              <a:t>Filtering Options: Filters for refining product listings based on criteria such as price, availability, and dietary preferences.</a:t>
            </a:r>
          </a:p>
          <a:p>
            <a:pPr>
              <a:lnSpc>
                <a:spcPct val="90000"/>
              </a:lnSpc>
            </a:pPr>
            <a:r>
              <a:rPr lang="en-US" sz="1400" dirty="0">
                <a:latin typeface="Calibri" panose="020F0502020204030204" pitchFamily="34" charset="0"/>
                <a:ea typeface="Calibri" panose="020F0502020204030204" pitchFamily="34" charset="0"/>
                <a:cs typeface="Calibri" panose="020F0502020204030204" pitchFamily="34" charset="0"/>
              </a:rPr>
              <a:t>User Reviews and Ratings: Allow users to leave reviews and ratings for products to help others make informed purchasing decisions.</a:t>
            </a:r>
          </a:p>
          <a:p>
            <a:pPr>
              <a:lnSpc>
                <a:spcPct val="90000"/>
              </a:lnSpc>
            </a:pPr>
            <a:r>
              <a:rPr lang="en-US" sz="1400" dirty="0">
                <a:latin typeface="Calibri" panose="020F0502020204030204" pitchFamily="34" charset="0"/>
                <a:ea typeface="Calibri" panose="020F0502020204030204" pitchFamily="34" charset="0"/>
                <a:cs typeface="Calibri" panose="020F0502020204030204" pitchFamily="34" charset="0"/>
              </a:rPr>
              <a:t>Order Tracking: Provide users with the ability to track the status of their orders from placement to delivery.</a:t>
            </a:r>
          </a:p>
          <a:p>
            <a:pPr>
              <a:lnSpc>
                <a:spcPct val="90000"/>
              </a:lnSpc>
            </a:pP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87082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3C0E1F-88F3-D8DF-864E-ABD380F111C0}"/>
              </a:ext>
            </a:extLst>
          </p:cNvPr>
          <p:cNvSpPr>
            <a:spLocks noGrp="1"/>
          </p:cNvSpPr>
          <p:nvPr>
            <p:ph type="title"/>
          </p:nvPr>
        </p:nvSpPr>
        <p:spPr>
          <a:xfrm>
            <a:off x="3373062" y="624110"/>
            <a:ext cx="8131550" cy="1280890"/>
          </a:xfrm>
        </p:spPr>
        <p:txBody>
          <a:bodyPr>
            <a:normAutofit/>
          </a:bodyPr>
          <a:lstStyle/>
          <a:p>
            <a:r>
              <a:rPr lang="en-IN"/>
              <a:t>MOSCOW APPROACH</a:t>
            </a:r>
          </a:p>
        </p:txBody>
      </p:sp>
      <p:sp>
        <p:nvSpPr>
          <p:cNvPr id="19" name="Rectangle 18">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22"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23"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24"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25"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26"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27"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28"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29"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30"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31"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32"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33"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grpSp>
        <p:nvGrpSpPr>
          <p:cNvPr id="35" name="Group 34">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36"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US"/>
            </a:p>
          </p:txBody>
        </p:sp>
        <p:sp>
          <p:nvSpPr>
            <p:cNvPr id="37"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US"/>
            </a:p>
          </p:txBody>
        </p:sp>
        <p:sp>
          <p:nvSpPr>
            <p:cNvPr id="38"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US"/>
            </a:p>
          </p:txBody>
        </p:sp>
        <p:sp>
          <p:nvSpPr>
            <p:cNvPr id="39"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US"/>
            </a:p>
          </p:txBody>
        </p:sp>
        <p:sp>
          <p:nvSpPr>
            <p:cNvPr id="40"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US"/>
            </a:p>
          </p:txBody>
        </p:sp>
        <p:sp>
          <p:nvSpPr>
            <p:cNvPr id="41"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US"/>
            </a:p>
          </p:txBody>
        </p:sp>
        <p:sp>
          <p:nvSpPr>
            <p:cNvPr id="42"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US"/>
            </a:p>
          </p:txBody>
        </p:sp>
        <p:sp>
          <p:nvSpPr>
            <p:cNvPr id="43"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US"/>
            </a:p>
          </p:txBody>
        </p:sp>
        <p:sp>
          <p:nvSpPr>
            <p:cNvPr id="44"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US"/>
            </a:p>
          </p:txBody>
        </p:sp>
        <p:sp>
          <p:nvSpPr>
            <p:cNvPr id="45"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US"/>
            </a:p>
          </p:txBody>
        </p:sp>
        <p:sp>
          <p:nvSpPr>
            <p:cNvPr id="46"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US"/>
            </a:p>
          </p:txBody>
        </p:sp>
        <p:sp>
          <p:nvSpPr>
            <p:cNvPr id="47"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US"/>
            </a:p>
          </p:txBody>
        </p:sp>
      </p:grpSp>
      <p:sp>
        <p:nvSpPr>
          <p:cNvPr id="49"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US"/>
          </a:p>
        </p:txBody>
      </p:sp>
      <p:sp>
        <p:nvSpPr>
          <p:cNvPr id="3" name="Content Placeholder 2">
            <a:extLst>
              <a:ext uri="{FF2B5EF4-FFF2-40B4-BE49-F238E27FC236}">
                <a16:creationId xmlns:a16="http://schemas.microsoft.com/office/drawing/2014/main" id="{23F47C3D-19BF-D85F-83B1-C30384892CE9}"/>
              </a:ext>
            </a:extLst>
          </p:cNvPr>
          <p:cNvSpPr>
            <a:spLocks noGrp="1"/>
          </p:cNvSpPr>
          <p:nvPr>
            <p:ph idx="1"/>
          </p:nvPr>
        </p:nvSpPr>
        <p:spPr>
          <a:xfrm>
            <a:off x="3373062" y="2133600"/>
            <a:ext cx="8131550" cy="3777622"/>
          </a:xfrm>
        </p:spPr>
        <p:txBody>
          <a:bodyPr>
            <a:normAutofit/>
          </a:bodyPr>
          <a:lstStyle/>
          <a:p>
            <a:pPr marL="45720" indent="0">
              <a:lnSpc>
                <a:spcPct val="90000"/>
              </a:lnSpc>
              <a:buNone/>
            </a:pPr>
            <a:r>
              <a:rPr lang="en-US" sz="1300" b="1" dirty="0">
                <a:latin typeface="Calibri" panose="020F0502020204030204" pitchFamily="34" charset="0"/>
                <a:ea typeface="Calibri" panose="020F0502020204030204" pitchFamily="34" charset="0"/>
                <a:cs typeface="Calibri" panose="020F0502020204030204" pitchFamily="34" charset="0"/>
              </a:rPr>
              <a:t>3. Could-have:</a:t>
            </a:r>
          </a:p>
          <a:p>
            <a:pPr>
              <a:lnSpc>
                <a:spcPct val="90000"/>
              </a:lnSpc>
            </a:pPr>
            <a:r>
              <a:rPr lang="en-US" sz="1300" dirty="0">
                <a:latin typeface="Calibri" panose="020F0502020204030204" pitchFamily="34" charset="0"/>
                <a:ea typeface="Calibri" panose="020F0502020204030204" pitchFamily="34" charset="0"/>
                <a:cs typeface="Calibri" panose="020F0502020204030204" pitchFamily="34" charset="0"/>
              </a:rPr>
              <a:t>Integration with Payment Gateways: Integration with popular payment gateways for secure online transactions.</a:t>
            </a:r>
          </a:p>
          <a:p>
            <a:pPr>
              <a:lnSpc>
                <a:spcPct val="90000"/>
              </a:lnSpc>
            </a:pPr>
            <a:r>
              <a:rPr lang="en-US" sz="1300" dirty="0">
                <a:latin typeface="Calibri" panose="020F0502020204030204" pitchFamily="34" charset="0"/>
                <a:ea typeface="Calibri" panose="020F0502020204030204" pitchFamily="34" charset="0"/>
                <a:cs typeface="Calibri" panose="020F0502020204030204" pitchFamily="34" charset="0"/>
              </a:rPr>
              <a:t>Personalized Recommendations: Use data analytics to provide personalized product recommendations based on user preferences and purchase history.</a:t>
            </a:r>
          </a:p>
          <a:p>
            <a:pPr>
              <a:lnSpc>
                <a:spcPct val="90000"/>
              </a:lnSpc>
            </a:pPr>
            <a:r>
              <a:rPr lang="en-US" sz="1300" dirty="0">
                <a:latin typeface="Calibri" panose="020F0502020204030204" pitchFamily="34" charset="0"/>
                <a:ea typeface="Calibri" panose="020F0502020204030204" pitchFamily="34" charset="0"/>
                <a:cs typeface="Calibri" panose="020F0502020204030204" pitchFamily="34" charset="0"/>
              </a:rPr>
              <a:t>Social Sharing Features: Allow users to share products or their shopping experiences on social media platforms.</a:t>
            </a:r>
          </a:p>
          <a:p>
            <a:pPr>
              <a:lnSpc>
                <a:spcPct val="90000"/>
              </a:lnSpc>
            </a:pPr>
            <a:r>
              <a:rPr lang="en-US" sz="1300" dirty="0">
                <a:latin typeface="Calibri" panose="020F0502020204030204" pitchFamily="34" charset="0"/>
                <a:ea typeface="Calibri" panose="020F0502020204030204" pitchFamily="34" charset="0"/>
                <a:cs typeface="Calibri" panose="020F0502020204030204" pitchFamily="34" charset="0"/>
              </a:rPr>
              <a:t>Subscription Options: Offer subscription plans for regular delivery of selected products.</a:t>
            </a:r>
          </a:p>
          <a:p>
            <a:pPr marL="45720" indent="0">
              <a:lnSpc>
                <a:spcPct val="90000"/>
              </a:lnSpc>
              <a:buNone/>
            </a:pPr>
            <a:r>
              <a:rPr lang="en-US" sz="1300" b="1" dirty="0">
                <a:latin typeface="Calibri" panose="020F0502020204030204" pitchFamily="34" charset="0"/>
                <a:ea typeface="Calibri" panose="020F0502020204030204" pitchFamily="34" charset="0"/>
                <a:cs typeface="Calibri" panose="020F0502020204030204" pitchFamily="34" charset="0"/>
              </a:rPr>
              <a:t>4. Won't-have:</a:t>
            </a:r>
          </a:p>
          <a:p>
            <a:pPr>
              <a:lnSpc>
                <a:spcPct val="90000"/>
              </a:lnSpc>
            </a:pPr>
            <a:r>
              <a:rPr lang="en-US" sz="1300" dirty="0">
                <a:latin typeface="Calibri" panose="020F0502020204030204" pitchFamily="34" charset="0"/>
                <a:ea typeface="Calibri" panose="020F0502020204030204" pitchFamily="34" charset="0"/>
                <a:cs typeface="Calibri" panose="020F0502020204030204" pitchFamily="34" charset="0"/>
              </a:rPr>
              <a:t>Advanced Analytics Dashboard: Extensive analytics and reporting features for tracking sales, user behavior, etc.</a:t>
            </a:r>
          </a:p>
          <a:p>
            <a:pPr>
              <a:lnSpc>
                <a:spcPct val="90000"/>
              </a:lnSpc>
            </a:pPr>
            <a:r>
              <a:rPr lang="en-US" sz="1300" dirty="0">
                <a:latin typeface="Calibri" panose="020F0502020204030204" pitchFamily="34" charset="0"/>
                <a:ea typeface="Calibri" panose="020F0502020204030204" pitchFamily="34" charset="0"/>
                <a:cs typeface="Calibri" panose="020F0502020204030204" pitchFamily="34" charset="0"/>
              </a:rPr>
              <a:t>Augmented Reality Features: Features allowing users to visualize products in their environment using augmented reality.</a:t>
            </a:r>
          </a:p>
          <a:p>
            <a:pPr>
              <a:lnSpc>
                <a:spcPct val="90000"/>
              </a:lnSpc>
            </a:pPr>
            <a:r>
              <a:rPr lang="en-US" sz="1300" dirty="0">
                <a:latin typeface="Calibri" panose="020F0502020204030204" pitchFamily="34" charset="0"/>
                <a:ea typeface="Calibri" panose="020F0502020204030204" pitchFamily="34" charset="0"/>
                <a:cs typeface="Calibri" panose="020F0502020204030204" pitchFamily="34" charset="0"/>
              </a:rPr>
              <a:t>Virtual Reality Tours: Virtual tours of farms or production facilities for immersive experiences.</a:t>
            </a:r>
          </a:p>
          <a:p>
            <a:pPr>
              <a:lnSpc>
                <a:spcPct val="90000"/>
              </a:lnSpc>
            </a:pPr>
            <a:endParaRPr lang="en-IN" sz="13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7259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84401-8AD1-B87F-C87E-469AB945450B}"/>
              </a:ext>
            </a:extLst>
          </p:cNvPr>
          <p:cNvSpPr>
            <a:spLocks noGrp="1"/>
          </p:cNvSpPr>
          <p:nvPr>
            <p:ph type="title"/>
          </p:nvPr>
        </p:nvSpPr>
        <p:spPr>
          <a:xfrm>
            <a:off x="4252685" y="522514"/>
            <a:ext cx="3686629" cy="957943"/>
          </a:xfrm>
        </p:spPr>
        <p:txBody>
          <a:bodyPr/>
          <a:lstStyle/>
          <a:p>
            <a:r>
              <a:rPr lang="en-IN" dirty="0">
                <a:solidFill>
                  <a:schemeClr val="tx1"/>
                </a:solidFill>
              </a:rPr>
              <a:t>CONCLUSION</a:t>
            </a:r>
          </a:p>
        </p:txBody>
      </p:sp>
      <p:sp>
        <p:nvSpPr>
          <p:cNvPr id="3" name="Content Placeholder 2">
            <a:extLst>
              <a:ext uri="{FF2B5EF4-FFF2-40B4-BE49-F238E27FC236}">
                <a16:creationId xmlns:a16="http://schemas.microsoft.com/office/drawing/2014/main" id="{193A6AC1-C7C9-BB0D-0194-B436F9D21FAA}"/>
              </a:ext>
            </a:extLst>
          </p:cNvPr>
          <p:cNvSpPr>
            <a:spLocks noGrp="1"/>
          </p:cNvSpPr>
          <p:nvPr>
            <p:ph idx="1"/>
          </p:nvPr>
        </p:nvSpPr>
        <p:spPr/>
        <p:txBody>
          <a:bodyPr/>
          <a:lstStyle/>
          <a:p>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The development of the Harvest Hub app represents a significant step towards revolutionizing the local food ecosystem by bridging the gap between farmers and consumers. Through careful research, design, and implementation, we have created a user-friendly platform that empowers users to access fresh, locally sourced products while supporting sustainable agriculture practices. By prioritizing user needs and preferences, we have crafted an intuitive interface that enhances the shopping experience for both farmers and consumers, fostering community engagement and promoting transparency in the food supply chain.</a:t>
            </a:r>
            <a:endParaRPr lang="en-IN"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8809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13E67D-1937-E709-D5E6-50CC97424308}"/>
              </a:ext>
            </a:extLst>
          </p:cNvPr>
          <p:cNvSpPr>
            <a:spLocks noGrp="1"/>
          </p:cNvSpPr>
          <p:nvPr>
            <p:ph idx="1"/>
          </p:nvPr>
        </p:nvSpPr>
        <p:spPr>
          <a:xfrm>
            <a:off x="2529841" y="1274994"/>
            <a:ext cx="5168992" cy="4874902"/>
          </a:xfrm>
        </p:spPr>
        <p:txBody>
          <a:bodyPr>
            <a:normAutofit/>
          </a:bodyPr>
          <a:lstStyle/>
          <a:p>
            <a:pPr>
              <a:lnSpc>
                <a:spcPct val="90000"/>
              </a:lnSpc>
              <a:buFont typeface="+mj-lt"/>
              <a:buAutoNum type="arabicPeriod"/>
            </a:pPr>
            <a:r>
              <a:rPr lang="en-IN" sz="1400" dirty="0"/>
              <a:t>Duration: 3 Weeks</a:t>
            </a:r>
          </a:p>
          <a:p>
            <a:pPr>
              <a:lnSpc>
                <a:spcPct val="90000"/>
              </a:lnSpc>
              <a:buFont typeface="+mj-lt"/>
              <a:buAutoNum type="arabicPeriod"/>
            </a:pPr>
            <a:r>
              <a:rPr lang="en-IN" sz="1400" dirty="0"/>
              <a:t>Responsibilities:</a:t>
            </a:r>
          </a:p>
          <a:p>
            <a:pPr marL="0" indent="0">
              <a:lnSpc>
                <a:spcPct val="90000"/>
              </a:lnSpc>
              <a:buNone/>
            </a:pPr>
            <a:endParaRPr lang="en-US" sz="1400" dirty="0"/>
          </a:p>
          <a:p>
            <a:pPr marL="0" indent="0">
              <a:lnSpc>
                <a:spcPct val="90000"/>
              </a:lnSpc>
              <a:buNone/>
            </a:pPr>
            <a:r>
              <a:rPr lang="en-US" sz="1400" b="1" dirty="0"/>
              <a:t>1. Research and Planning :</a:t>
            </a:r>
          </a:p>
          <a:p>
            <a:pPr marL="0" indent="0">
              <a:lnSpc>
                <a:spcPct val="90000"/>
              </a:lnSpc>
              <a:buNone/>
            </a:pPr>
            <a:r>
              <a:rPr lang="en-US" sz="1400" dirty="0"/>
              <a:t>   - Develop a plan for the app's features and functionality.</a:t>
            </a:r>
          </a:p>
          <a:p>
            <a:pPr marL="0" indent="0">
              <a:lnSpc>
                <a:spcPct val="90000"/>
              </a:lnSpc>
              <a:buNone/>
            </a:pPr>
            <a:r>
              <a:rPr lang="en-US" sz="1400" dirty="0"/>
              <a:t>   - Create user personas to guide the design and development process.</a:t>
            </a:r>
          </a:p>
          <a:p>
            <a:pPr marL="0" indent="0">
              <a:lnSpc>
                <a:spcPct val="90000"/>
              </a:lnSpc>
              <a:buNone/>
            </a:pPr>
            <a:r>
              <a:rPr lang="en-US" sz="1400" dirty="0"/>
              <a:t>   - Outline the user flow and overall structure of the app.</a:t>
            </a:r>
          </a:p>
          <a:p>
            <a:pPr marL="0" indent="0">
              <a:lnSpc>
                <a:spcPct val="90000"/>
              </a:lnSpc>
              <a:buNone/>
            </a:pPr>
            <a:r>
              <a:rPr lang="en-US" sz="1400" b="1" dirty="0"/>
              <a:t>2. Design and User Experience :</a:t>
            </a:r>
          </a:p>
          <a:p>
            <a:pPr marL="0" indent="0">
              <a:lnSpc>
                <a:spcPct val="90000"/>
              </a:lnSpc>
              <a:buNone/>
            </a:pPr>
            <a:r>
              <a:rPr lang="en-US" sz="1400" dirty="0"/>
              <a:t>   - Create wireframes and prototypes using Figma.</a:t>
            </a:r>
          </a:p>
          <a:p>
            <a:pPr marL="0" indent="0">
              <a:lnSpc>
                <a:spcPct val="90000"/>
              </a:lnSpc>
              <a:buNone/>
            </a:pPr>
            <a:r>
              <a:rPr lang="en-US" sz="1400" dirty="0"/>
              <a:t>   - Design the app’s visual interface, focusing on ease of use and aesthetic appeal.</a:t>
            </a:r>
          </a:p>
          <a:p>
            <a:pPr marL="0" indent="0">
              <a:lnSpc>
                <a:spcPct val="90000"/>
              </a:lnSpc>
              <a:buNone/>
            </a:pPr>
            <a:r>
              <a:rPr lang="en-US" sz="1400" dirty="0"/>
              <a:t>   - Ensure consistency in design elements throughout the app.</a:t>
            </a:r>
          </a:p>
          <a:p>
            <a:pPr>
              <a:lnSpc>
                <a:spcPct val="90000"/>
              </a:lnSpc>
            </a:pPr>
            <a:endParaRPr lang="en-IN" sz="1400" dirty="0"/>
          </a:p>
        </p:txBody>
      </p:sp>
      <p:pic>
        <p:nvPicPr>
          <p:cNvPr id="7" name="Graphic 6" descr="Stopwatch">
            <a:extLst>
              <a:ext uri="{FF2B5EF4-FFF2-40B4-BE49-F238E27FC236}">
                <a16:creationId xmlns:a16="http://schemas.microsoft.com/office/drawing/2014/main" id="{12006801-9DBC-71D1-DE7B-9B392C2DB8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6410" y="1274994"/>
            <a:ext cx="4001315" cy="4001315"/>
          </a:xfrm>
          <a:prstGeom prst="rect">
            <a:avLst/>
          </a:prstGeom>
        </p:spPr>
      </p:pic>
    </p:spTree>
    <p:extLst>
      <p:ext uri="{BB962C8B-B14F-4D97-AF65-F5344CB8AC3E}">
        <p14:creationId xmlns:p14="http://schemas.microsoft.com/office/powerpoint/2010/main" val="330580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3C0E1F-88F3-D8DF-864E-ABD380F111C0}"/>
              </a:ext>
            </a:extLst>
          </p:cNvPr>
          <p:cNvSpPr>
            <a:spLocks noGrp="1"/>
          </p:cNvSpPr>
          <p:nvPr>
            <p:ph type="title"/>
          </p:nvPr>
        </p:nvSpPr>
        <p:spPr>
          <a:xfrm>
            <a:off x="3373062" y="624110"/>
            <a:ext cx="8131550" cy="1280890"/>
          </a:xfrm>
        </p:spPr>
        <p:txBody>
          <a:bodyPr>
            <a:normAutofit/>
          </a:bodyPr>
          <a:lstStyle/>
          <a:p>
            <a:r>
              <a:rPr lang="en-IN" dirty="0"/>
              <a:t>Wireframes -</a:t>
            </a:r>
          </a:p>
        </p:txBody>
      </p:sp>
      <p:sp>
        <p:nvSpPr>
          <p:cNvPr id="19" name="Rectangle 18">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22"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23"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24"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25"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26"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27"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28"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29"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30"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31"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32"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33"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grpSp>
        <p:nvGrpSpPr>
          <p:cNvPr id="35" name="Group 34">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36"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US"/>
            </a:p>
          </p:txBody>
        </p:sp>
        <p:sp>
          <p:nvSpPr>
            <p:cNvPr id="37"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US"/>
            </a:p>
          </p:txBody>
        </p:sp>
        <p:sp>
          <p:nvSpPr>
            <p:cNvPr id="38"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US"/>
            </a:p>
          </p:txBody>
        </p:sp>
        <p:sp>
          <p:nvSpPr>
            <p:cNvPr id="39"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US"/>
            </a:p>
          </p:txBody>
        </p:sp>
        <p:sp>
          <p:nvSpPr>
            <p:cNvPr id="40"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US"/>
            </a:p>
          </p:txBody>
        </p:sp>
        <p:sp>
          <p:nvSpPr>
            <p:cNvPr id="41"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US"/>
            </a:p>
          </p:txBody>
        </p:sp>
        <p:sp>
          <p:nvSpPr>
            <p:cNvPr id="42"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US"/>
            </a:p>
          </p:txBody>
        </p:sp>
        <p:sp>
          <p:nvSpPr>
            <p:cNvPr id="43"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US"/>
            </a:p>
          </p:txBody>
        </p:sp>
        <p:sp>
          <p:nvSpPr>
            <p:cNvPr id="44"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US"/>
            </a:p>
          </p:txBody>
        </p:sp>
        <p:sp>
          <p:nvSpPr>
            <p:cNvPr id="45"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US"/>
            </a:p>
          </p:txBody>
        </p:sp>
        <p:sp>
          <p:nvSpPr>
            <p:cNvPr id="46"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US"/>
            </a:p>
          </p:txBody>
        </p:sp>
        <p:sp>
          <p:nvSpPr>
            <p:cNvPr id="47"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US"/>
            </a:p>
          </p:txBody>
        </p:sp>
      </p:grpSp>
      <p:sp>
        <p:nvSpPr>
          <p:cNvPr id="49"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US"/>
          </a:p>
        </p:txBody>
      </p:sp>
      <p:pic>
        <p:nvPicPr>
          <p:cNvPr id="1026" name="Picture 2" descr="Image">
            <a:extLst>
              <a:ext uri="{FF2B5EF4-FFF2-40B4-BE49-F238E27FC236}">
                <a16:creationId xmlns:a16="http://schemas.microsoft.com/office/drawing/2014/main" id="{34664D65-16E2-F61D-387B-85C85E0D21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28591" y="1280792"/>
            <a:ext cx="4080715" cy="525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750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A75383-5C8C-AC9E-F1B6-79A447D426B3}"/>
              </a:ext>
            </a:extLst>
          </p:cNvPr>
          <p:cNvSpPr>
            <a:spLocks noGrp="1"/>
          </p:cNvSpPr>
          <p:nvPr>
            <p:ph type="title"/>
          </p:nvPr>
        </p:nvSpPr>
        <p:spPr>
          <a:xfrm>
            <a:off x="3373062" y="624110"/>
            <a:ext cx="8131550" cy="1280890"/>
          </a:xfrm>
        </p:spPr>
        <p:txBody>
          <a:bodyPr>
            <a:normAutofit/>
          </a:bodyPr>
          <a:lstStyle/>
          <a:p>
            <a:r>
              <a:rPr lang="en-IN"/>
              <a:t>FUTURE SCOPE</a:t>
            </a:r>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US"/>
            </a:p>
          </p:txBody>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US"/>
            </a:p>
          </p:txBody>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US"/>
            </a:p>
          </p:txBody>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US"/>
            </a:p>
          </p:txBody>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US"/>
            </a:p>
          </p:txBody>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US"/>
            </a:p>
          </p:txBody>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US"/>
            </a:p>
          </p:txBody>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US"/>
            </a:p>
          </p:txBody>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US"/>
            </a:p>
          </p:txBody>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US"/>
            </a:p>
          </p:txBody>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US"/>
            </a:p>
          </p:txBody>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US"/>
            </a:p>
          </p:txBody>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US"/>
          </a:p>
        </p:txBody>
      </p:sp>
      <p:sp>
        <p:nvSpPr>
          <p:cNvPr id="3" name="Content Placeholder 2">
            <a:extLst>
              <a:ext uri="{FF2B5EF4-FFF2-40B4-BE49-F238E27FC236}">
                <a16:creationId xmlns:a16="http://schemas.microsoft.com/office/drawing/2014/main" id="{5939C922-4F8E-8F88-F366-9AED79175CB1}"/>
              </a:ext>
            </a:extLst>
          </p:cNvPr>
          <p:cNvSpPr>
            <a:spLocks noGrp="1"/>
          </p:cNvSpPr>
          <p:nvPr>
            <p:ph idx="1"/>
          </p:nvPr>
        </p:nvSpPr>
        <p:spPr>
          <a:xfrm>
            <a:off x="3373062" y="1803626"/>
            <a:ext cx="8131550" cy="3777622"/>
          </a:xfrm>
        </p:spPr>
        <p:txBody>
          <a:bodyPr>
            <a:noAutofit/>
          </a:bodyPr>
          <a:lstStyle/>
          <a:p>
            <a:pPr>
              <a:lnSpc>
                <a:spcPct val="90000"/>
              </a:lnSpc>
            </a:pPr>
            <a:r>
              <a:rPr lang="en-US" sz="1400" dirty="0">
                <a:latin typeface="Calibri" panose="020F0502020204030204" pitchFamily="34" charset="0"/>
                <a:ea typeface="Calibri" panose="020F0502020204030204" pitchFamily="34" charset="0"/>
                <a:cs typeface="Calibri" panose="020F0502020204030204" pitchFamily="34" charset="0"/>
              </a:rPr>
              <a:t>Moving forward, there are several avenues for future development and improvement of the Harvest Hub app:</a:t>
            </a:r>
          </a:p>
          <a:p>
            <a:pPr>
              <a:lnSpc>
                <a:spcPct val="90000"/>
              </a:lnSpc>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Expansion of Features: Introduce features such as recipe suggestions, community forums, or educational resources to enhance user engagement and promote a deeper connection between farmers and consumers.</a:t>
            </a:r>
          </a:p>
          <a:p>
            <a:pPr>
              <a:lnSpc>
                <a:spcPct val="90000"/>
              </a:lnSpc>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Integration of Sustainability Metrics: Implement tools for tracking and reporting environmental impact metrics, such as carbon footprint reduction and waste minimization, to further encourage sustainable practices among users.</a:t>
            </a:r>
          </a:p>
          <a:p>
            <a:pPr>
              <a:lnSpc>
                <a:spcPct val="90000"/>
              </a:lnSpc>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Enhanced Personalization: Utilize machine learning algorithms to provide personalized recommendations and tailored shopping experiences based on user preferences, purchase history, and dietary requirements.</a:t>
            </a:r>
          </a:p>
          <a:p>
            <a:pPr>
              <a:lnSpc>
                <a:spcPct val="90000"/>
              </a:lnSpc>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Geographic Expansion: Explore opportunities for geographic expansion to reach new markets and connect farmers with consumers in additional regions, fostering a broader network of local food communities.</a:t>
            </a:r>
          </a:p>
          <a:p>
            <a:pPr>
              <a:lnSpc>
                <a:spcPct val="90000"/>
              </a:lnSpc>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Partnerships and Collaborations: Forge partnerships with local organizations, businesses, and government agencies to leverage resources, expand reach, and amplify the impact of the Harvest Hub platform on supporting local agriculture and sustainable food systems.</a:t>
            </a:r>
          </a:p>
          <a:p>
            <a:pPr>
              <a:lnSpc>
                <a:spcPct val="90000"/>
              </a:lnSpc>
            </a:pP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88293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A3B8-ED02-F74F-5196-B5FD3DEE577D}"/>
              </a:ext>
            </a:extLst>
          </p:cNvPr>
          <p:cNvSpPr>
            <a:spLocks noGrp="1"/>
          </p:cNvSpPr>
          <p:nvPr>
            <p:ph type="title"/>
          </p:nvPr>
        </p:nvSpPr>
        <p:spPr>
          <a:xfrm>
            <a:off x="4288970" y="464457"/>
            <a:ext cx="3614059" cy="1356360"/>
          </a:xfrm>
        </p:spPr>
        <p:txBody>
          <a:bodyPr/>
          <a:lstStyle/>
          <a:p>
            <a:r>
              <a:rPr lang="en-IN" dirty="0">
                <a:solidFill>
                  <a:schemeClr val="tx1"/>
                </a:solidFill>
              </a:rPr>
              <a:t>REFERENCES</a:t>
            </a:r>
          </a:p>
        </p:txBody>
      </p:sp>
      <p:sp>
        <p:nvSpPr>
          <p:cNvPr id="3" name="Content Placeholder 2">
            <a:extLst>
              <a:ext uri="{FF2B5EF4-FFF2-40B4-BE49-F238E27FC236}">
                <a16:creationId xmlns:a16="http://schemas.microsoft.com/office/drawing/2014/main" id="{A803CBA6-1954-7FA7-91F0-1B0B7CDB5185}"/>
              </a:ext>
            </a:extLst>
          </p:cNvPr>
          <p:cNvSpPr>
            <a:spLocks noGrp="1"/>
          </p:cNvSpPr>
          <p:nvPr>
            <p:ph idx="1"/>
          </p:nvPr>
        </p:nvSpPr>
        <p:spPr/>
        <p:txBody>
          <a:bodyPr/>
          <a:lstStyle/>
          <a:p>
            <a:pPr algn="l">
              <a:buFont typeface="+mj-lt"/>
              <a:buAutoNum type="arabicPeriod"/>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Nielsen, J. (1999). Usability Engineering. Academic Press.</a:t>
            </a:r>
          </a:p>
          <a:p>
            <a:pPr algn="l">
              <a:buFont typeface="+mj-lt"/>
              <a:buAutoNum type="arabicPeriod"/>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Brown, T. (2008). Design Thinking. Harvard Business Review.</a:t>
            </a:r>
          </a:p>
          <a:p>
            <a:pPr algn="l">
              <a:buFont typeface="+mj-lt"/>
              <a:buAutoNum type="arabicPeriod"/>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Norman, D. (2013). The Design of Everyday Things. Basic Books.</a:t>
            </a:r>
          </a:p>
          <a:p>
            <a:pPr algn="l">
              <a:buFont typeface="+mj-lt"/>
              <a:buAutoNum type="arabicPeriod"/>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Cooper, A., Reimann, R., &amp; Cronin, D. (2007). About Face 3: The Essentials of Interaction Design. Wiley.</a:t>
            </a:r>
          </a:p>
          <a:p>
            <a:pPr algn="l">
              <a:buFont typeface="+mj-lt"/>
              <a:buAutoNum type="arabicPeriod"/>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ISO 9241-210:2019. Ergonomics of human-system interaction.</a:t>
            </a:r>
          </a:p>
          <a:p>
            <a:endParaRPr lang="en-IN" dirty="0"/>
          </a:p>
        </p:txBody>
      </p:sp>
    </p:spTree>
    <p:extLst>
      <p:ext uri="{BB962C8B-B14F-4D97-AF65-F5344CB8AC3E}">
        <p14:creationId xmlns:p14="http://schemas.microsoft.com/office/powerpoint/2010/main" val="3803058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528EE-2DC3-4752-6769-2E6C255EB123}"/>
              </a:ext>
            </a:extLst>
          </p:cNvPr>
          <p:cNvSpPr>
            <a:spLocks noGrp="1"/>
          </p:cNvSpPr>
          <p:nvPr>
            <p:ph type="title"/>
          </p:nvPr>
        </p:nvSpPr>
        <p:spPr/>
        <p:txBody>
          <a:bodyPr/>
          <a:lstStyle/>
          <a:p>
            <a:r>
              <a:rPr lang="en-IN" dirty="0">
                <a:solidFill>
                  <a:schemeClr val="tx1"/>
                </a:solidFill>
              </a:rPr>
              <a:t>FIGMA PROTOTYPE LINK</a:t>
            </a:r>
          </a:p>
        </p:txBody>
      </p:sp>
      <p:sp>
        <p:nvSpPr>
          <p:cNvPr id="3" name="Content Placeholder 2">
            <a:extLst>
              <a:ext uri="{FF2B5EF4-FFF2-40B4-BE49-F238E27FC236}">
                <a16:creationId xmlns:a16="http://schemas.microsoft.com/office/drawing/2014/main" id="{91B54572-D950-48B0-1CD0-DA7644DF67BA}"/>
              </a:ext>
            </a:extLst>
          </p:cNvPr>
          <p:cNvSpPr>
            <a:spLocks noGrp="1"/>
          </p:cNvSpPr>
          <p:nvPr>
            <p:ph idx="1"/>
          </p:nvPr>
        </p:nvSpPr>
        <p:spPr/>
        <p:txBody>
          <a:bodyPr/>
          <a:lstStyle/>
          <a:p>
            <a:r>
              <a:rPr lang="en-IN" dirty="0"/>
              <a:t>https://www.figma.com/file/q2To9pxNV9A4yNOlk3yWHM/HarvestHub?type=design&amp;node-id=0%3A1&amp;mode=design&amp;t=NT1Gsiiso7J75agw-1</a:t>
            </a:r>
          </a:p>
        </p:txBody>
      </p:sp>
    </p:spTree>
    <p:extLst>
      <p:ext uri="{BB962C8B-B14F-4D97-AF65-F5344CB8AC3E}">
        <p14:creationId xmlns:p14="http://schemas.microsoft.com/office/powerpoint/2010/main" val="196763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16199" y="894000"/>
            <a:ext cx="7318043" cy="5185576"/>
          </a:xfrm>
          <a:prstGeom prst="rect">
            <a:avLst/>
          </a:prstGeom>
        </p:spPr>
      </p:pic>
    </p:spTree>
    <p:extLst>
      <p:ext uri="{BB962C8B-B14F-4D97-AF65-F5344CB8AC3E}">
        <p14:creationId xmlns:p14="http://schemas.microsoft.com/office/powerpoint/2010/main" val="3247722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D4F54-51A2-46A1-9F32-F10EB3BAD6E0}"/>
              </a:ext>
            </a:extLst>
          </p:cNvPr>
          <p:cNvSpPr>
            <a:spLocks noGrp="1"/>
          </p:cNvSpPr>
          <p:nvPr>
            <p:ph type="title"/>
          </p:nvPr>
        </p:nvSpPr>
        <p:spPr>
          <a:xfrm>
            <a:off x="4215400" y="492170"/>
            <a:ext cx="4531035" cy="914401"/>
          </a:xfrm>
        </p:spPr>
        <p:txBody>
          <a:bodyPr>
            <a:normAutofit fontScale="90000"/>
          </a:bodyPr>
          <a:lstStyle/>
          <a:p>
            <a:r>
              <a:rPr lang="en-IN" dirty="0">
                <a:solidFill>
                  <a:schemeClr val="tx1"/>
                </a:solidFill>
              </a:rPr>
              <a:t>Summary/Overview</a:t>
            </a:r>
          </a:p>
        </p:txBody>
      </p:sp>
      <p:sp>
        <p:nvSpPr>
          <p:cNvPr id="3" name="Content Placeholder 2">
            <a:extLst>
              <a:ext uri="{FF2B5EF4-FFF2-40B4-BE49-F238E27FC236}">
                <a16:creationId xmlns:a16="http://schemas.microsoft.com/office/drawing/2014/main" id="{5B684E7C-5566-DB8F-5620-12529DA81E7E}"/>
              </a:ext>
            </a:extLst>
          </p:cNvPr>
          <p:cNvSpPr>
            <a:spLocks noGrp="1"/>
          </p:cNvSpPr>
          <p:nvPr>
            <p:ph idx="1"/>
          </p:nvPr>
        </p:nvSpPr>
        <p:spPr>
          <a:xfrm>
            <a:off x="677333" y="1648179"/>
            <a:ext cx="11198577" cy="4393184"/>
          </a:xfrm>
        </p:spPr>
        <p:txBody>
          <a:bodyPr>
            <a:normAutofit/>
          </a:bodyPr>
          <a:lstStyle/>
          <a:p>
            <a:pPr algn="just"/>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Harvest Hub is a virtual farmers market app designed to facilitate the buying and selling of fresh produce and artisanal goods between local farmers and consumers. The app provides a user-friendly interface for browsing products, placing orders, and managing transactions. With a focus on supporting local agriculture and promoting sustainability, Harvest Hub aims to connect communities with high-quality, locally sourced food while empowering farmers to reach a wider audience.</a:t>
            </a:r>
          </a:p>
          <a:p>
            <a:pPr algn="just"/>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Farmers can create profiles to showcase their offerings, set prices, and manage orders, while consumers can browse products, place orders for pickup or delivery, and leave reviews and ratings to support their favorite vendors. Harvest Hub aims to foster a sense of community by connecting people with the farmers who grow their food, promoting transparency and sustainability in the food supply chain.</a:t>
            </a:r>
          </a:p>
          <a:p>
            <a:pPr algn="just"/>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Overall, Harvest Hub provides a convenient and sustainable alternative to traditional grocery shopping, empowering both farmers and consumers to participate in a vibrant local food ecosystem.</a:t>
            </a:r>
          </a:p>
          <a:p>
            <a:endParaRPr lang="en-IN" dirty="0"/>
          </a:p>
        </p:txBody>
      </p:sp>
    </p:spTree>
    <p:extLst>
      <p:ext uri="{BB962C8B-B14F-4D97-AF65-F5344CB8AC3E}">
        <p14:creationId xmlns:p14="http://schemas.microsoft.com/office/powerpoint/2010/main" val="1749050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and person at a farmers market&#10;&#10;Description automatically generated">
            <a:extLst>
              <a:ext uri="{FF2B5EF4-FFF2-40B4-BE49-F238E27FC236}">
                <a16:creationId xmlns:a16="http://schemas.microsoft.com/office/drawing/2014/main" id="{9F9F1679-1CF4-C232-34D4-CDC7A1F8864A}"/>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7865" b="7865"/>
          <a:stretch/>
        </p:blipFill>
        <p:spPr>
          <a:xfrm>
            <a:off x="-8825" y="-5610"/>
            <a:ext cx="12192000" cy="6858000"/>
          </a:xfrm>
          <a:prstGeom prst="rect">
            <a:avLst/>
          </a:prstGeom>
        </p:spPr>
      </p:pic>
      <p:sp>
        <p:nvSpPr>
          <p:cNvPr id="2" name="Title 1">
            <a:extLst>
              <a:ext uri="{FF2B5EF4-FFF2-40B4-BE49-F238E27FC236}">
                <a16:creationId xmlns:a16="http://schemas.microsoft.com/office/drawing/2014/main" id="{C466C140-38A7-B897-06AE-300728617DFF}"/>
              </a:ext>
            </a:extLst>
          </p:cNvPr>
          <p:cNvSpPr>
            <a:spLocks noGrp="1"/>
          </p:cNvSpPr>
          <p:nvPr>
            <p:ph type="title"/>
          </p:nvPr>
        </p:nvSpPr>
        <p:spPr>
          <a:xfrm>
            <a:off x="3686281" y="551987"/>
            <a:ext cx="4801788" cy="1280890"/>
          </a:xfrm>
        </p:spPr>
        <p:txBody>
          <a:bodyPr>
            <a:normAutofit/>
          </a:bodyPr>
          <a:lstStyle/>
          <a:p>
            <a:r>
              <a:rPr lang="en-US" b="1" dirty="0">
                <a:solidFill>
                  <a:srgbClr val="FFFFFF"/>
                </a:solidFill>
                <a:effectLst>
                  <a:outerShdw blurRad="38100" dist="38100" dir="2700000" algn="tl">
                    <a:srgbClr val="000000">
                      <a:alpha val="43137"/>
                    </a:srgbClr>
                  </a:outerShdw>
                </a:effectLst>
              </a:rPr>
              <a:t>PROBLEM STATEMENT</a:t>
            </a:r>
          </a:p>
        </p:txBody>
      </p:sp>
      <p:sp>
        <p:nvSpPr>
          <p:cNvPr id="3" name="Content Placeholder 2">
            <a:extLst>
              <a:ext uri="{FF2B5EF4-FFF2-40B4-BE49-F238E27FC236}">
                <a16:creationId xmlns:a16="http://schemas.microsoft.com/office/drawing/2014/main" id="{91E8095F-2734-23E8-25CC-D479F9D4A6FD}"/>
              </a:ext>
            </a:extLst>
          </p:cNvPr>
          <p:cNvSpPr>
            <a:spLocks noGrp="1"/>
          </p:cNvSpPr>
          <p:nvPr>
            <p:ph idx="1"/>
          </p:nvPr>
        </p:nvSpPr>
        <p:spPr>
          <a:xfrm>
            <a:off x="546652" y="1832877"/>
            <a:ext cx="11360426" cy="3777622"/>
          </a:xfrm>
        </p:spPr>
        <p:txBody>
          <a:bodyPr>
            <a:noAutofit/>
          </a:bodyPr>
          <a:lstStyle/>
          <a:p>
            <a:pPr marL="0" indent="0">
              <a:lnSpc>
                <a:spcPct val="90000"/>
              </a:lnSpc>
              <a:buClr>
                <a:srgbClr val="FD82AF"/>
              </a:buClr>
              <a:buNone/>
            </a:pPr>
            <a:r>
              <a:rPr lang="en-US" sz="2000" b="1" i="0" dirty="0">
                <a:effectLst/>
                <a:latin typeface="Calibri" panose="020F0502020204030204" pitchFamily="34" charset="0"/>
                <a:cs typeface="Calibri" panose="020F0502020204030204" pitchFamily="34" charset="0"/>
              </a:rPr>
              <a:t>Problem Statement:</a:t>
            </a:r>
          </a:p>
          <a:p>
            <a:pPr marL="0" indent="0">
              <a:lnSpc>
                <a:spcPct val="90000"/>
              </a:lnSpc>
              <a:buClr>
                <a:srgbClr val="FD82AF"/>
              </a:buClr>
              <a:buNone/>
            </a:pPr>
            <a:r>
              <a:rPr lang="en-US" sz="2000" b="0" i="0" dirty="0">
                <a:effectLst/>
                <a:latin typeface="Calibri" panose="020F0502020204030204" pitchFamily="34" charset="0"/>
                <a:cs typeface="Calibri" panose="020F0502020204030204" pitchFamily="34" charset="0"/>
              </a:rPr>
              <a:t>In the current food supply chain, there is a significant disconnect between farmers and consumers. Farmers often struggle to reach a broader market and obtain fair prices for their produce due to reliance on traditional distribution channels and intermediaries. Meanwhile, </a:t>
            </a:r>
            <a:r>
              <a:rPr lang="en-US" sz="2000" dirty="0">
                <a:latin typeface="Calibri" panose="020F0502020204030204" pitchFamily="34" charset="0"/>
                <a:cs typeface="Calibri" panose="020F0502020204030204" pitchFamily="34" charset="0"/>
              </a:rPr>
              <a:t>consumers face challenges in accessing fresh, locally sourced produce, often settling for mass-produced alternatives of unknown origin and quality. This lack of transparency and direct connection between farmers and consumers contributes to issues such as food waste, environmental degradation, and economic instability in farming communities.</a:t>
            </a:r>
          </a:p>
          <a:p>
            <a:pPr marL="0" indent="0">
              <a:lnSpc>
                <a:spcPct val="90000"/>
              </a:lnSpc>
              <a:buClr>
                <a:srgbClr val="FD82AF"/>
              </a:buClr>
              <a:buNone/>
            </a:pPr>
            <a:r>
              <a:rPr lang="en-US" sz="2000" b="1" dirty="0">
                <a:latin typeface="Calibri" panose="020F0502020204030204" pitchFamily="34" charset="0"/>
                <a:cs typeface="Calibri" panose="020F0502020204030204" pitchFamily="34" charset="0"/>
              </a:rPr>
              <a:t>Solution:</a:t>
            </a:r>
          </a:p>
          <a:p>
            <a:pPr marL="0" indent="0">
              <a:lnSpc>
                <a:spcPct val="90000"/>
              </a:lnSpc>
              <a:buClr>
                <a:srgbClr val="FD82AF"/>
              </a:buClr>
              <a:buNone/>
            </a:pPr>
            <a:r>
              <a:rPr lang="en-US" sz="2000" dirty="0" err="1">
                <a:latin typeface="Calibri" panose="020F0502020204030204" pitchFamily="34" charset="0"/>
                <a:cs typeface="Calibri" panose="020F0502020204030204" pitchFamily="34" charset="0"/>
              </a:rPr>
              <a:t>HarvestHub</a:t>
            </a:r>
            <a:r>
              <a:rPr lang="en-US" sz="2000" dirty="0">
                <a:latin typeface="Calibri" panose="020F0502020204030204" pitchFamily="34" charset="0"/>
                <a:cs typeface="Calibri" panose="020F0502020204030204" pitchFamily="34" charset="0"/>
              </a:rPr>
              <a:t> offers a solution by providing an online platform that directly connects farmers with consumers, bypassing traditional distribution channels and intermediaries. Through </a:t>
            </a:r>
            <a:r>
              <a:rPr lang="en-US" sz="2000" dirty="0" err="1">
                <a:latin typeface="Calibri" panose="020F0502020204030204" pitchFamily="34" charset="0"/>
                <a:cs typeface="Calibri" panose="020F0502020204030204" pitchFamily="34" charset="0"/>
              </a:rPr>
              <a:t>HarvestHub</a:t>
            </a:r>
            <a:r>
              <a:rPr lang="en-US" sz="2000" dirty="0">
                <a:latin typeface="Calibri" panose="020F0502020204030204" pitchFamily="34" charset="0"/>
                <a:cs typeface="Calibri" panose="020F0502020204030204" pitchFamily="34" charset="0"/>
              </a:rPr>
              <a:t>, farmers can easily list their fresh produce for sale, reaching a wider audience and obtaining fair prices for their products. Consumers, in turn, gain access to a wide variety of locally sourced, farm-fresh produce, with transparent information about its origin, farming practices, and nutritional value.</a:t>
            </a:r>
          </a:p>
          <a:p>
            <a:pPr marL="0" indent="0">
              <a:lnSpc>
                <a:spcPct val="90000"/>
              </a:lnSpc>
              <a:buClr>
                <a:srgbClr val="FD82AF"/>
              </a:buClr>
              <a:buNone/>
            </a:pPr>
            <a:endParaRPr lang="en-US" sz="2000" cap="all" dirty="0">
              <a:latin typeface="Calibri" panose="020F0502020204030204" pitchFamily="34" charset="0"/>
              <a:ea typeface="+mj-ea"/>
              <a:cs typeface="Calibri" panose="020F0502020204030204" pitchFamily="34" charset="0"/>
            </a:endParaRPr>
          </a:p>
        </p:txBody>
      </p:sp>
    </p:spTree>
    <p:extLst>
      <p:ext uri="{BB962C8B-B14F-4D97-AF65-F5344CB8AC3E}">
        <p14:creationId xmlns:p14="http://schemas.microsoft.com/office/powerpoint/2010/main" val="333071476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7DE0AE-51F9-5248-A45D-C6936F706629}"/>
              </a:ext>
            </a:extLst>
          </p:cNvPr>
          <p:cNvSpPr>
            <a:spLocks noGrp="1"/>
          </p:cNvSpPr>
          <p:nvPr>
            <p:ph type="title"/>
          </p:nvPr>
        </p:nvSpPr>
        <p:spPr>
          <a:xfrm>
            <a:off x="1794897" y="624110"/>
            <a:ext cx="9712998" cy="1280890"/>
          </a:xfrm>
        </p:spPr>
        <p:txBody>
          <a:bodyPr>
            <a:normAutofit/>
          </a:bodyPr>
          <a:lstStyle/>
          <a:p>
            <a:r>
              <a:rPr lang="en-IN" dirty="0"/>
              <a:t>Colour Guide</a:t>
            </a:r>
          </a:p>
        </p:txBody>
      </p:sp>
      <p:sp>
        <p:nvSpPr>
          <p:cNvPr id="27" name="Rectangle 26">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4" name="TextBox 3">
            <a:extLst>
              <a:ext uri="{FF2B5EF4-FFF2-40B4-BE49-F238E27FC236}">
                <a16:creationId xmlns:a16="http://schemas.microsoft.com/office/drawing/2014/main" id="{5D75AF78-EE58-DC24-F30D-BB9FB274A621}"/>
              </a:ext>
            </a:extLst>
          </p:cNvPr>
          <p:cNvSpPr txBox="1"/>
          <p:nvPr/>
        </p:nvSpPr>
        <p:spPr>
          <a:xfrm>
            <a:off x="2930810" y="2782230"/>
            <a:ext cx="1665668" cy="485646"/>
          </a:xfrm>
          <a:prstGeom prst="rect">
            <a:avLst/>
          </a:prstGeom>
          <a:noFill/>
        </p:spPr>
        <p:txBody>
          <a:bodyPr wrap="square" rtlCol="0">
            <a:spAutoFit/>
          </a:bodyPr>
          <a:lstStyle/>
          <a:p>
            <a:pPr defTabSz="324612">
              <a:spcAft>
                <a:spcPts val="600"/>
              </a:spcAft>
            </a:pPr>
            <a:r>
              <a:rPr lang="en-IN" sz="1278" kern="1200">
                <a:solidFill>
                  <a:schemeClr val="tx1"/>
                </a:solidFill>
                <a:latin typeface="+mn-lt"/>
                <a:ea typeface="+mn-ea"/>
                <a:cs typeface="+mn-cs"/>
              </a:rPr>
              <a:t>Primary Colour Palette</a:t>
            </a:r>
            <a:endParaRPr lang="en-IN"/>
          </a:p>
        </p:txBody>
      </p:sp>
      <p:sp>
        <p:nvSpPr>
          <p:cNvPr id="5" name="TextBox 4">
            <a:extLst>
              <a:ext uri="{FF2B5EF4-FFF2-40B4-BE49-F238E27FC236}">
                <a16:creationId xmlns:a16="http://schemas.microsoft.com/office/drawing/2014/main" id="{13D27FDA-931E-AC61-1B85-CC92C76CF745}"/>
              </a:ext>
            </a:extLst>
          </p:cNvPr>
          <p:cNvSpPr txBox="1"/>
          <p:nvPr/>
        </p:nvSpPr>
        <p:spPr>
          <a:xfrm>
            <a:off x="2969535" y="4560628"/>
            <a:ext cx="2108237" cy="485646"/>
          </a:xfrm>
          <a:prstGeom prst="rect">
            <a:avLst/>
          </a:prstGeom>
          <a:noFill/>
        </p:spPr>
        <p:txBody>
          <a:bodyPr wrap="square" rtlCol="0">
            <a:spAutoFit/>
          </a:bodyPr>
          <a:lstStyle/>
          <a:p>
            <a:pPr defTabSz="324612">
              <a:spcAft>
                <a:spcPts val="600"/>
              </a:spcAft>
            </a:pPr>
            <a:r>
              <a:rPr lang="en-IN" sz="1278" kern="1200" dirty="0">
                <a:solidFill>
                  <a:schemeClr val="tx1"/>
                </a:solidFill>
                <a:latin typeface="+mn-lt"/>
                <a:ea typeface="+mn-ea"/>
                <a:cs typeface="+mn-cs"/>
              </a:rPr>
              <a:t>Secondary Colour Palette</a:t>
            </a:r>
            <a:endParaRPr lang="en-IN" dirty="0"/>
          </a:p>
        </p:txBody>
      </p:sp>
      <p:sp>
        <p:nvSpPr>
          <p:cNvPr id="7" name="Rectangle 6">
            <a:extLst>
              <a:ext uri="{FF2B5EF4-FFF2-40B4-BE49-F238E27FC236}">
                <a16:creationId xmlns:a16="http://schemas.microsoft.com/office/drawing/2014/main" id="{A2F65D31-3E1C-2156-2131-37F651551C46}"/>
              </a:ext>
            </a:extLst>
          </p:cNvPr>
          <p:cNvSpPr/>
          <p:nvPr/>
        </p:nvSpPr>
        <p:spPr>
          <a:xfrm>
            <a:off x="3019324" y="3311031"/>
            <a:ext cx="1166772" cy="436803"/>
          </a:xfrm>
          <a:prstGeom prst="rect">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4D3DBFD-FFB1-F0C6-6AF6-530B081438EB}"/>
              </a:ext>
            </a:extLst>
          </p:cNvPr>
          <p:cNvSpPr/>
          <p:nvPr/>
        </p:nvSpPr>
        <p:spPr>
          <a:xfrm>
            <a:off x="4327516" y="3311031"/>
            <a:ext cx="1166772" cy="436803"/>
          </a:xfrm>
          <a:prstGeom prst="rect">
            <a:avLst/>
          </a:prstGeom>
          <a:solidFill>
            <a:srgbClr val="41B83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FE68B64-6AC8-46E6-DBA2-38932B831E59}"/>
              </a:ext>
            </a:extLst>
          </p:cNvPr>
          <p:cNvSpPr/>
          <p:nvPr/>
        </p:nvSpPr>
        <p:spPr>
          <a:xfrm>
            <a:off x="5635709" y="3311031"/>
            <a:ext cx="1166772" cy="4368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B35ABFE8-F74E-D0A1-F656-9EBC4C3A580D}"/>
              </a:ext>
            </a:extLst>
          </p:cNvPr>
          <p:cNvSpPr/>
          <p:nvPr/>
        </p:nvSpPr>
        <p:spPr>
          <a:xfrm>
            <a:off x="2987137" y="5035638"/>
            <a:ext cx="1166772" cy="436803"/>
          </a:xfrm>
          <a:prstGeom prst="rect">
            <a:avLst/>
          </a:prstGeom>
          <a:solidFill>
            <a:srgbClr val="B501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3F76B9A6-E157-AE9B-B858-CA26D3DB4D1C}"/>
              </a:ext>
            </a:extLst>
          </p:cNvPr>
          <p:cNvSpPr/>
          <p:nvPr/>
        </p:nvSpPr>
        <p:spPr>
          <a:xfrm>
            <a:off x="4300964" y="5035638"/>
            <a:ext cx="1166772" cy="436803"/>
          </a:xfrm>
          <a:prstGeom prst="rect">
            <a:avLst/>
          </a:prstGeom>
          <a:solidFill>
            <a:srgbClr val="BFBFBF"/>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3A4EE93E-C372-7BBD-89CB-C68907544748}"/>
              </a:ext>
            </a:extLst>
          </p:cNvPr>
          <p:cNvSpPr txBox="1"/>
          <p:nvPr/>
        </p:nvSpPr>
        <p:spPr>
          <a:xfrm>
            <a:off x="7485245" y="2222983"/>
            <a:ext cx="2164563" cy="2168927"/>
          </a:xfrm>
          <a:prstGeom prst="rect">
            <a:avLst/>
          </a:prstGeom>
          <a:noFill/>
        </p:spPr>
        <p:txBody>
          <a:bodyPr wrap="square" rtlCol="0">
            <a:spAutoFit/>
          </a:bodyPr>
          <a:lstStyle/>
          <a:p>
            <a:pPr defTabSz="324612">
              <a:spcAft>
                <a:spcPts val="600"/>
              </a:spcAft>
            </a:pPr>
            <a:r>
              <a:rPr lang="en-IN" sz="1136" b="1" kern="1200" dirty="0">
                <a:solidFill>
                  <a:schemeClr val="tx1"/>
                </a:solidFill>
                <a:latin typeface="Arial" panose="020B0604020202020204" pitchFamily="34" charset="0"/>
                <a:ea typeface="+mn-ea"/>
                <a:cs typeface="Arial" panose="020B0604020202020204" pitchFamily="34" charset="0"/>
              </a:rPr>
              <a:t>Primary Font: Inter</a:t>
            </a:r>
          </a:p>
          <a:p>
            <a:pPr defTabSz="324612">
              <a:spcAft>
                <a:spcPts val="600"/>
              </a:spcAft>
            </a:pPr>
            <a:r>
              <a:rPr lang="en-IN" sz="1136" kern="1200" dirty="0">
                <a:solidFill>
                  <a:schemeClr val="tx1"/>
                </a:solidFill>
                <a:latin typeface="Arial" panose="020B0604020202020204" pitchFamily="34" charset="0"/>
                <a:ea typeface="+mn-ea"/>
                <a:cs typeface="Arial" panose="020B0604020202020204" pitchFamily="34" charset="0"/>
              </a:rPr>
              <a:t>Usage:</a:t>
            </a:r>
            <a:br>
              <a:rPr lang="en-IN" sz="1136" kern="1200" dirty="0">
                <a:solidFill>
                  <a:schemeClr val="tx1"/>
                </a:solidFill>
                <a:latin typeface="Arial" panose="020B0604020202020204" pitchFamily="34" charset="0"/>
                <a:ea typeface="+mn-ea"/>
                <a:cs typeface="Arial" panose="020B0604020202020204" pitchFamily="34" charset="0"/>
              </a:rPr>
            </a:br>
            <a:r>
              <a:rPr lang="en-IN" sz="1136" kern="1200" dirty="0">
                <a:solidFill>
                  <a:schemeClr val="tx1"/>
                </a:solidFill>
                <a:latin typeface="Arial" panose="020B0604020202020204" pitchFamily="34" charset="0"/>
                <a:ea typeface="+mn-ea"/>
                <a:cs typeface="Arial" panose="020B0604020202020204" pitchFamily="34" charset="0"/>
              </a:rPr>
              <a:t>1. Page Title: 30px bold, Sentence case</a:t>
            </a:r>
            <a:br>
              <a:rPr lang="en-IN" sz="1136" kern="1200" dirty="0">
                <a:solidFill>
                  <a:schemeClr val="tx1"/>
                </a:solidFill>
                <a:latin typeface="Arial" panose="020B0604020202020204" pitchFamily="34" charset="0"/>
                <a:ea typeface="+mn-ea"/>
                <a:cs typeface="Arial" panose="020B0604020202020204" pitchFamily="34" charset="0"/>
              </a:rPr>
            </a:br>
            <a:r>
              <a:rPr lang="en-IN" sz="1136" kern="1200" dirty="0">
                <a:solidFill>
                  <a:schemeClr val="tx1"/>
                </a:solidFill>
                <a:latin typeface="Arial" panose="020B0604020202020204" pitchFamily="34" charset="0"/>
                <a:ea typeface="+mn-ea"/>
                <a:cs typeface="Arial" panose="020B0604020202020204" pitchFamily="34" charset="0"/>
              </a:rPr>
              <a:t>2. Components title:- 16px Regular, Uppercase</a:t>
            </a:r>
            <a:br>
              <a:rPr lang="en-IN" sz="1136" kern="1200" dirty="0">
                <a:solidFill>
                  <a:schemeClr val="tx1"/>
                </a:solidFill>
                <a:latin typeface="Arial" panose="020B0604020202020204" pitchFamily="34" charset="0"/>
                <a:ea typeface="+mn-ea"/>
                <a:cs typeface="Arial" panose="020B0604020202020204" pitchFamily="34" charset="0"/>
              </a:rPr>
            </a:br>
            <a:r>
              <a:rPr lang="en-IN" sz="1136" kern="1200" dirty="0">
                <a:solidFill>
                  <a:schemeClr val="tx1"/>
                </a:solidFill>
                <a:latin typeface="Arial" panose="020B0604020202020204" pitchFamily="34" charset="0"/>
                <a:ea typeface="+mn-ea"/>
                <a:cs typeface="Arial" panose="020B0604020202020204" pitchFamily="34" charset="0"/>
              </a:rPr>
              <a:t>3. Tertiary Test: 16px regular, sentence case</a:t>
            </a:r>
            <a:br>
              <a:rPr lang="en-IN" sz="1136" kern="1200" dirty="0">
                <a:solidFill>
                  <a:schemeClr val="tx1"/>
                </a:solidFill>
                <a:latin typeface="Arial" panose="020B0604020202020204" pitchFamily="34" charset="0"/>
                <a:ea typeface="+mn-ea"/>
                <a:cs typeface="Arial" panose="020B0604020202020204" pitchFamily="34" charset="0"/>
              </a:rPr>
            </a:br>
            <a:r>
              <a:rPr lang="en-IN" sz="1136" kern="1200" dirty="0">
                <a:solidFill>
                  <a:schemeClr val="tx1"/>
                </a:solidFill>
                <a:latin typeface="Arial" panose="020B0604020202020204" pitchFamily="34" charset="0"/>
                <a:ea typeface="+mn-ea"/>
                <a:cs typeface="Arial" panose="020B0604020202020204" pitchFamily="34" charset="0"/>
              </a:rPr>
              <a:t>4. Button:  w 123px H 34px </a:t>
            </a:r>
          </a:p>
          <a:p>
            <a:pPr defTabSz="324612">
              <a:spcAft>
                <a:spcPts val="600"/>
              </a:spcAft>
            </a:pPr>
            <a:r>
              <a:rPr lang="en-IN" sz="1136" kern="1200" dirty="0">
                <a:solidFill>
                  <a:schemeClr val="tx1"/>
                </a:solidFill>
                <a:latin typeface="Arial" panose="020B0604020202020204" pitchFamily="34" charset="0"/>
                <a:ea typeface="+mn-ea"/>
                <a:cs typeface="Arial" panose="020B0604020202020204" pitchFamily="34" charset="0"/>
              </a:rPr>
              <a:t>5. Text Input Needs: According to needs</a:t>
            </a:r>
            <a:endParaRPr lang="en-IN" sz="16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B9D231BA-DA90-B8C6-3E32-BF209A19C870}"/>
              </a:ext>
            </a:extLst>
          </p:cNvPr>
          <p:cNvSpPr txBox="1"/>
          <p:nvPr/>
        </p:nvSpPr>
        <p:spPr>
          <a:xfrm>
            <a:off x="7419865" y="4560628"/>
            <a:ext cx="2164563" cy="1469761"/>
          </a:xfrm>
          <a:prstGeom prst="rect">
            <a:avLst/>
          </a:prstGeom>
          <a:noFill/>
        </p:spPr>
        <p:txBody>
          <a:bodyPr wrap="square" rtlCol="0">
            <a:spAutoFit/>
          </a:bodyPr>
          <a:lstStyle/>
          <a:p>
            <a:pPr defTabSz="324612">
              <a:spcAft>
                <a:spcPts val="600"/>
              </a:spcAft>
            </a:pPr>
            <a:r>
              <a:rPr lang="en-IN" sz="1136" b="1" kern="1200" dirty="0">
                <a:solidFill>
                  <a:schemeClr val="tx1"/>
                </a:solidFill>
                <a:latin typeface="Arial" panose="020B0604020202020204" pitchFamily="34" charset="0"/>
                <a:ea typeface="+mn-ea"/>
                <a:cs typeface="Arial" panose="020B0604020202020204" pitchFamily="34" charset="0"/>
              </a:rPr>
              <a:t>Secondary Font: Inter</a:t>
            </a:r>
          </a:p>
          <a:p>
            <a:pPr defTabSz="324612">
              <a:spcAft>
                <a:spcPts val="600"/>
              </a:spcAft>
            </a:pPr>
            <a:r>
              <a:rPr lang="en-IN" sz="1136" kern="1200" dirty="0">
                <a:solidFill>
                  <a:schemeClr val="tx1"/>
                </a:solidFill>
                <a:latin typeface="Arial" panose="020B0604020202020204" pitchFamily="34" charset="0"/>
                <a:ea typeface="+mn-ea"/>
                <a:cs typeface="Arial" panose="020B0604020202020204" pitchFamily="34" charset="0"/>
              </a:rPr>
              <a:t>Usage:</a:t>
            </a:r>
            <a:br>
              <a:rPr lang="en-IN" sz="1136" kern="1200" dirty="0">
                <a:solidFill>
                  <a:schemeClr val="tx1"/>
                </a:solidFill>
                <a:latin typeface="Arial" panose="020B0604020202020204" pitchFamily="34" charset="0"/>
                <a:ea typeface="+mn-ea"/>
                <a:cs typeface="Arial" panose="020B0604020202020204" pitchFamily="34" charset="0"/>
              </a:rPr>
            </a:br>
            <a:r>
              <a:rPr lang="en-IN" sz="1136" kern="1200" dirty="0">
                <a:solidFill>
                  <a:schemeClr val="tx1"/>
                </a:solidFill>
                <a:latin typeface="Arial" panose="020B0604020202020204" pitchFamily="34" charset="0"/>
                <a:ea typeface="+mn-ea"/>
                <a:cs typeface="Arial" panose="020B0604020202020204" pitchFamily="34" charset="0"/>
              </a:rPr>
              <a:t>1. Page Title: 30px bold, Sentence case</a:t>
            </a:r>
            <a:br>
              <a:rPr lang="en-IN" sz="1136" kern="1200" dirty="0">
                <a:solidFill>
                  <a:schemeClr val="tx1"/>
                </a:solidFill>
                <a:latin typeface="Arial" panose="020B0604020202020204" pitchFamily="34" charset="0"/>
                <a:ea typeface="+mn-ea"/>
                <a:cs typeface="Arial" panose="020B0604020202020204" pitchFamily="34" charset="0"/>
              </a:rPr>
            </a:br>
            <a:r>
              <a:rPr lang="en-IN" sz="1136" kern="1200" dirty="0">
                <a:solidFill>
                  <a:schemeClr val="tx1"/>
                </a:solidFill>
                <a:latin typeface="Arial" panose="020B0604020202020204" pitchFamily="34" charset="0"/>
                <a:ea typeface="+mn-ea"/>
                <a:cs typeface="Arial" panose="020B0604020202020204" pitchFamily="34" charset="0"/>
              </a:rPr>
              <a:t>2. Numbers. Non Active Components</a:t>
            </a:r>
          </a:p>
          <a:p>
            <a:pPr defTabSz="324612">
              <a:spcAft>
                <a:spcPts val="600"/>
              </a:spcAft>
            </a:pPr>
            <a:r>
              <a:rPr lang="en-IN" sz="1136" kern="1200" dirty="0">
                <a:solidFill>
                  <a:schemeClr val="tx1"/>
                </a:solidFill>
                <a:latin typeface="Arial" panose="020B0604020202020204" pitchFamily="34" charset="0"/>
                <a:ea typeface="+mn-ea"/>
                <a:cs typeface="Arial" panose="020B0604020202020204" pitchFamily="34" charset="0"/>
              </a:rPr>
              <a:t>3. Links</a:t>
            </a:r>
            <a:endParaRPr lang="en-IN" sz="16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B66C626E-D580-CB5C-53D7-8423B5995CEC}"/>
              </a:ext>
            </a:extLst>
          </p:cNvPr>
          <p:cNvSpPr txBox="1"/>
          <p:nvPr/>
        </p:nvSpPr>
        <p:spPr>
          <a:xfrm>
            <a:off x="2969535" y="3970724"/>
            <a:ext cx="1239596" cy="485646"/>
          </a:xfrm>
          <a:prstGeom prst="rect">
            <a:avLst/>
          </a:prstGeom>
          <a:noFill/>
        </p:spPr>
        <p:txBody>
          <a:bodyPr wrap="square" rtlCol="0">
            <a:spAutoFit/>
          </a:bodyPr>
          <a:lstStyle/>
          <a:p>
            <a:pPr defTabSz="324612">
              <a:spcAft>
                <a:spcPts val="600"/>
              </a:spcAft>
            </a:pPr>
            <a:r>
              <a:rPr lang="en-IN" sz="1278" kern="1200">
                <a:solidFill>
                  <a:schemeClr val="tx1"/>
                </a:solidFill>
                <a:latin typeface="+mn-lt"/>
                <a:ea typeface="+mn-ea"/>
                <a:cs typeface="+mn-cs"/>
              </a:rPr>
              <a:t>Black: #000000</a:t>
            </a:r>
            <a:endParaRPr lang="en-IN"/>
          </a:p>
        </p:txBody>
      </p:sp>
      <p:sp>
        <p:nvSpPr>
          <p:cNvPr id="17" name="TextBox 16">
            <a:extLst>
              <a:ext uri="{FF2B5EF4-FFF2-40B4-BE49-F238E27FC236}">
                <a16:creationId xmlns:a16="http://schemas.microsoft.com/office/drawing/2014/main" id="{150BA160-8CA5-72F4-8CBA-A7C01535ED1B}"/>
              </a:ext>
            </a:extLst>
          </p:cNvPr>
          <p:cNvSpPr txBox="1"/>
          <p:nvPr/>
        </p:nvSpPr>
        <p:spPr>
          <a:xfrm>
            <a:off x="5631285" y="3960996"/>
            <a:ext cx="1350236" cy="485646"/>
          </a:xfrm>
          <a:prstGeom prst="rect">
            <a:avLst/>
          </a:prstGeom>
          <a:noFill/>
        </p:spPr>
        <p:txBody>
          <a:bodyPr wrap="square" rtlCol="0">
            <a:spAutoFit/>
          </a:bodyPr>
          <a:lstStyle/>
          <a:p>
            <a:pPr defTabSz="324612">
              <a:spcAft>
                <a:spcPts val="600"/>
              </a:spcAft>
            </a:pPr>
            <a:r>
              <a:rPr lang="en-IN" sz="1278" kern="1200">
                <a:solidFill>
                  <a:schemeClr val="tx1"/>
                </a:solidFill>
                <a:latin typeface="+mn-lt"/>
                <a:ea typeface="+mn-ea"/>
                <a:cs typeface="+mn-cs"/>
              </a:rPr>
              <a:t>White : #000000</a:t>
            </a:r>
            <a:endParaRPr lang="en-IN"/>
          </a:p>
        </p:txBody>
      </p:sp>
      <p:sp>
        <p:nvSpPr>
          <p:cNvPr id="18" name="TextBox 17">
            <a:extLst>
              <a:ext uri="{FF2B5EF4-FFF2-40B4-BE49-F238E27FC236}">
                <a16:creationId xmlns:a16="http://schemas.microsoft.com/office/drawing/2014/main" id="{EE97B8CD-8ED8-1352-922B-E3E933B1B71B}"/>
              </a:ext>
            </a:extLst>
          </p:cNvPr>
          <p:cNvSpPr txBox="1"/>
          <p:nvPr/>
        </p:nvSpPr>
        <p:spPr>
          <a:xfrm>
            <a:off x="4245090" y="3970724"/>
            <a:ext cx="1350236" cy="485646"/>
          </a:xfrm>
          <a:prstGeom prst="rect">
            <a:avLst/>
          </a:prstGeom>
          <a:noFill/>
        </p:spPr>
        <p:txBody>
          <a:bodyPr wrap="square" rtlCol="0">
            <a:spAutoFit/>
          </a:bodyPr>
          <a:lstStyle/>
          <a:p>
            <a:pPr defTabSz="324612">
              <a:spcAft>
                <a:spcPts val="600"/>
              </a:spcAft>
            </a:pPr>
            <a:r>
              <a:rPr lang="en-IN" sz="1278" kern="1200">
                <a:solidFill>
                  <a:schemeClr val="tx1"/>
                </a:solidFill>
                <a:latin typeface="+mn-lt"/>
                <a:ea typeface="+mn-ea"/>
                <a:cs typeface="+mn-cs"/>
              </a:rPr>
              <a:t>Green : #41B83D </a:t>
            </a:r>
            <a:endParaRPr lang="en-IN"/>
          </a:p>
        </p:txBody>
      </p:sp>
      <p:sp>
        <p:nvSpPr>
          <p:cNvPr id="19" name="TextBox 18">
            <a:extLst>
              <a:ext uri="{FF2B5EF4-FFF2-40B4-BE49-F238E27FC236}">
                <a16:creationId xmlns:a16="http://schemas.microsoft.com/office/drawing/2014/main" id="{AA29E2DA-2D5E-2B75-E80E-D2A71B1A0313}"/>
              </a:ext>
            </a:extLst>
          </p:cNvPr>
          <p:cNvSpPr txBox="1"/>
          <p:nvPr/>
        </p:nvSpPr>
        <p:spPr>
          <a:xfrm>
            <a:off x="2927390" y="5613665"/>
            <a:ext cx="1239596" cy="562590"/>
          </a:xfrm>
          <a:prstGeom prst="rect">
            <a:avLst/>
          </a:prstGeom>
          <a:noFill/>
        </p:spPr>
        <p:txBody>
          <a:bodyPr wrap="square" rtlCol="0">
            <a:spAutoFit/>
          </a:bodyPr>
          <a:lstStyle/>
          <a:p>
            <a:pPr defTabSz="324612">
              <a:spcAft>
                <a:spcPts val="600"/>
              </a:spcAft>
            </a:pPr>
            <a:r>
              <a:rPr lang="en-IN" sz="1278" kern="1200" dirty="0">
                <a:solidFill>
                  <a:schemeClr val="tx1"/>
                </a:solidFill>
                <a:latin typeface="+mn-lt"/>
                <a:ea typeface="+mn-ea"/>
                <a:cs typeface="+mn-cs"/>
              </a:rPr>
              <a:t>Red:</a:t>
            </a:r>
          </a:p>
          <a:p>
            <a:pPr defTabSz="324612">
              <a:spcAft>
                <a:spcPts val="600"/>
              </a:spcAft>
            </a:pPr>
            <a:r>
              <a:rPr lang="en-IN" sz="1278" kern="1200" dirty="0">
                <a:solidFill>
                  <a:schemeClr val="tx1"/>
                </a:solidFill>
                <a:latin typeface="+mn-lt"/>
                <a:ea typeface="+mn-ea"/>
                <a:cs typeface="+mn-cs"/>
              </a:rPr>
              <a:t> #FF0000</a:t>
            </a:r>
            <a:endParaRPr lang="en-IN" dirty="0"/>
          </a:p>
        </p:txBody>
      </p:sp>
      <p:sp>
        <p:nvSpPr>
          <p:cNvPr id="20" name="TextBox 19">
            <a:extLst>
              <a:ext uri="{FF2B5EF4-FFF2-40B4-BE49-F238E27FC236}">
                <a16:creationId xmlns:a16="http://schemas.microsoft.com/office/drawing/2014/main" id="{BA302C12-3F16-74DA-E499-DA703470437F}"/>
              </a:ext>
            </a:extLst>
          </p:cNvPr>
          <p:cNvSpPr txBox="1"/>
          <p:nvPr/>
        </p:nvSpPr>
        <p:spPr>
          <a:xfrm>
            <a:off x="4186096" y="5613665"/>
            <a:ext cx="1350236" cy="562590"/>
          </a:xfrm>
          <a:prstGeom prst="rect">
            <a:avLst/>
          </a:prstGeom>
          <a:noFill/>
        </p:spPr>
        <p:txBody>
          <a:bodyPr wrap="square" rtlCol="0">
            <a:spAutoFit/>
          </a:bodyPr>
          <a:lstStyle/>
          <a:p>
            <a:pPr defTabSz="324612">
              <a:spcAft>
                <a:spcPts val="600"/>
              </a:spcAft>
            </a:pPr>
            <a:r>
              <a:rPr lang="en-IN" sz="1278" kern="1200" dirty="0">
                <a:solidFill>
                  <a:schemeClr val="tx1"/>
                </a:solidFill>
                <a:latin typeface="+mn-lt"/>
                <a:ea typeface="+mn-ea"/>
                <a:cs typeface="+mn-cs"/>
              </a:rPr>
              <a:t>Grey : </a:t>
            </a:r>
          </a:p>
          <a:p>
            <a:pPr defTabSz="324612">
              <a:spcAft>
                <a:spcPts val="600"/>
              </a:spcAft>
            </a:pPr>
            <a:r>
              <a:rPr lang="en-IN" sz="1278" kern="1200" dirty="0">
                <a:solidFill>
                  <a:schemeClr val="tx1"/>
                </a:solidFill>
                <a:latin typeface="+mn-lt"/>
                <a:ea typeface="+mn-ea"/>
                <a:cs typeface="+mn-cs"/>
              </a:rPr>
              <a:t>#BFBFBF</a:t>
            </a:r>
            <a:endParaRPr lang="en-IN" dirty="0"/>
          </a:p>
        </p:txBody>
      </p:sp>
    </p:spTree>
    <p:extLst>
      <p:ext uri="{BB962C8B-B14F-4D97-AF65-F5344CB8AC3E}">
        <p14:creationId xmlns:p14="http://schemas.microsoft.com/office/powerpoint/2010/main" val="314803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37FD07-DE56-15A9-DE80-7866216B498C}"/>
              </a:ext>
            </a:extLst>
          </p:cNvPr>
          <p:cNvSpPr/>
          <p:nvPr/>
        </p:nvSpPr>
        <p:spPr>
          <a:xfrm>
            <a:off x="8963378" y="1375243"/>
            <a:ext cx="2359378" cy="32901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a:solidFill>
                  <a:schemeClr val="tx1"/>
                </a:solidFill>
                <a:latin typeface="Arial" panose="020B0604020202020204" pitchFamily="34" charset="0"/>
                <a:cs typeface="Arial" panose="020B0604020202020204" pitchFamily="34" charset="0"/>
              </a:rPr>
              <a:t>Status Bar: W:355 H:20px </a:t>
            </a:r>
            <a:endParaRPr lang="en-IN" sz="1400" dirty="0">
              <a:solidFill>
                <a:schemeClr val="tx1"/>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F16798F3-09C6-16E2-5C1D-A3D693F91E9A}"/>
              </a:ext>
            </a:extLst>
          </p:cNvPr>
          <p:cNvSpPr/>
          <p:nvPr/>
        </p:nvSpPr>
        <p:spPr>
          <a:xfrm>
            <a:off x="8986392" y="1704252"/>
            <a:ext cx="2359378" cy="36933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1400">
                <a:solidFill>
                  <a:schemeClr val="tx1"/>
                </a:solidFill>
                <a:latin typeface="Arial" panose="020B0604020202020204" pitchFamily="34" charset="0"/>
                <a:cs typeface="Arial" panose="020B0604020202020204" pitchFamily="34" charset="0"/>
              </a:rPr>
              <a:t>Tab Bar: W:355 H:26px </a:t>
            </a:r>
            <a:endParaRPr lang="en-IN" sz="1400" dirty="0">
              <a:solidFill>
                <a:schemeClr val="tx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CD670B5-6C22-38E3-714F-52FF29E85B27}"/>
              </a:ext>
            </a:extLst>
          </p:cNvPr>
          <p:cNvSpPr/>
          <p:nvPr/>
        </p:nvSpPr>
        <p:spPr>
          <a:xfrm>
            <a:off x="8986392" y="3217688"/>
            <a:ext cx="2359378" cy="3693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latin typeface="Arial" panose="020B0604020202020204" pitchFamily="34" charset="0"/>
                <a:cs typeface="Arial" panose="020B0604020202020204" pitchFamily="34" charset="0"/>
              </a:rPr>
              <a:t>Action Bar: W:355 H:26px </a:t>
            </a:r>
            <a:endParaRPr lang="en-IN" sz="1400" dirty="0">
              <a:solidFill>
                <a:schemeClr val="tx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9BB5C844-3C5F-2A16-2043-16C6C3548A96}"/>
              </a:ext>
            </a:extLst>
          </p:cNvPr>
          <p:cNvSpPr/>
          <p:nvPr/>
        </p:nvSpPr>
        <p:spPr>
          <a:xfrm>
            <a:off x="8986392" y="5223404"/>
            <a:ext cx="2359378" cy="48802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sz="1400">
                <a:solidFill>
                  <a:schemeClr val="tx1"/>
                </a:solidFill>
                <a:latin typeface="Arial" panose="020B0604020202020204" pitchFamily="34" charset="0"/>
                <a:cs typeface="Arial" panose="020B0604020202020204" pitchFamily="34" charset="0"/>
              </a:rPr>
              <a:t>Nav Bar: W:387 H:40px </a:t>
            </a:r>
            <a:endParaRPr lang="en-IN" sz="1400"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670996C4-7F13-97B6-D587-576AB9AC7AC4}"/>
              </a:ext>
            </a:extLst>
          </p:cNvPr>
          <p:cNvSpPr/>
          <p:nvPr/>
        </p:nvSpPr>
        <p:spPr>
          <a:xfrm>
            <a:off x="8986392" y="5711429"/>
            <a:ext cx="2359378" cy="3466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1400">
                <a:solidFill>
                  <a:schemeClr val="tx1"/>
                </a:solidFill>
                <a:latin typeface="Arial" panose="020B0604020202020204" pitchFamily="34" charset="0"/>
                <a:cs typeface="Arial" panose="020B0604020202020204" pitchFamily="34" charset="0"/>
              </a:rPr>
              <a:t>Indicator bar</a:t>
            </a:r>
            <a:endParaRPr lang="en-IN" sz="1400"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666673F9-B2D3-C738-1648-DBB9735B848F}"/>
              </a:ext>
            </a:extLst>
          </p:cNvPr>
          <p:cNvSpPr>
            <a:spLocks noGrp="1"/>
          </p:cNvSpPr>
          <p:nvPr>
            <p:ph type="title"/>
          </p:nvPr>
        </p:nvSpPr>
        <p:spPr>
          <a:xfrm>
            <a:off x="1143000" y="400692"/>
            <a:ext cx="9875520" cy="719191"/>
          </a:xfrm>
        </p:spPr>
        <p:txBody>
          <a:bodyPr>
            <a:normAutofit/>
          </a:bodyPr>
          <a:lstStyle/>
          <a:p>
            <a:pPr algn="ctr"/>
            <a:r>
              <a:rPr lang="en-IN" b="1" dirty="0"/>
              <a:t>SCREEN LAYOUT</a:t>
            </a:r>
          </a:p>
        </p:txBody>
      </p:sp>
      <p:sp>
        <p:nvSpPr>
          <p:cNvPr id="7" name="TextBox 6">
            <a:extLst>
              <a:ext uri="{FF2B5EF4-FFF2-40B4-BE49-F238E27FC236}">
                <a16:creationId xmlns:a16="http://schemas.microsoft.com/office/drawing/2014/main" id="{C44E4C7E-176D-F6F5-56C5-311F453562D9}"/>
              </a:ext>
            </a:extLst>
          </p:cNvPr>
          <p:cNvSpPr txBox="1"/>
          <p:nvPr/>
        </p:nvSpPr>
        <p:spPr>
          <a:xfrm>
            <a:off x="9031548" y="515090"/>
            <a:ext cx="2314222" cy="369332"/>
          </a:xfrm>
          <a:prstGeom prst="rect">
            <a:avLst/>
          </a:prstGeom>
          <a:noFill/>
        </p:spPr>
        <p:txBody>
          <a:bodyPr wrap="square" rtlCol="0">
            <a:spAutoFit/>
          </a:bodyPr>
          <a:lstStyle/>
          <a:p>
            <a:pPr algn="ctr"/>
            <a:r>
              <a:rPr lang="en-IN" b="1"/>
              <a:t>iPhone 11 pro</a:t>
            </a:r>
            <a:endParaRPr lang="en-IN" b="1" dirty="0"/>
          </a:p>
        </p:txBody>
      </p:sp>
      <p:pic>
        <p:nvPicPr>
          <p:cNvPr id="6" name="Picture 5">
            <a:extLst>
              <a:ext uri="{FF2B5EF4-FFF2-40B4-BE49-F238E27FC236}">
                <a16:creationId xmlns:a16="http://schemas.microsoft.com/office/drawing/2014/main" id="{C435CB77-7F72-1E78-6D98-E5DE77F7E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2632" y="1012102"/>
            <a:ext cx="2608606" cy="5189698"/>
          </a:xfrm>
          <a:prstGeom prst="rect">
            <a:avLst/>
          </a:prstGeom>
        </p:spPr>
      </p:pic>
      <p:sp>
        <p:nvSpPr>
          <p:cNvPr id="14" name="Rectangle 13">
            <a:extLst>
              <a:ext uri="{FF2B5EF4-FFF2-40B4-BE49-F238E27FC236}">
                <a16:creationId xmlns:a16="http://schemas.microsoft.com/office/drawing/2014/main" id="{C8574894-EBAB-63D5-1F92-DC9208063268}"/>
              </a:ext>
            </a:extLst>
          </p:cNvPr>
          <p:cNvSpPr/>
          <p:nvPr/>
        </p:nvSpPr>
        <p:spPr>
          <a:xfrm>
            <a:off x="6180448" y="1240534"/>
            <a:ext cx="2291645" cy="7191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t>Units:</a:t>
            </a:r>
          </a:p>
          <a:p>
            <a:pPr algn="ctr"/>
            <a:r>
              <a:rPr lang="en-IN" sz="1400"/>
              <a:t>Pixels/Points</a:t>
            </a:r>
            <a:endParaRPr lang="en-IN" sz="1400" dirty="0"/>
          </a:p>
        </p:txBody>
      </p:sp>
      <p:sp>
        <p:nvSpPr>
          <p:cNvPr id="15" name="Rectangle 14">
            <a:extLst>
              <a:ext uri="{FF2B5EF4-FFF2-40B4-BE49-F238E27FC236}">
                <a16:creationId xmlns:a16="http://schemas.microsoft.com/office/drawing/2014/main" id="{A8F2A5C2-54BF-E8D2-F56C-2E6EC191747F}"/>
              </a:ext>
            </a:extLst>
          </p:cNvPr>
          <p:cNvSpPr/>
          <p:nvPr/>
        </p:nvSpPr>
        <p:spPr>
          <a:xfrm>
            <a:off x="6180447" y="2073586"/>
            <a:ext cx="2291645" cy="7751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a:p>
            <a:pPr algn="ctr"/>
            <a:r>
              <a:rPr lang="en-IN" sz="1400"/>
              <a:t>Screen Dimensions:</a:t>
            </a:r>
          </a:p>
          <a:p>
            <a:pPr algn="ctr"/>
            <a:r>
              <a:rPr lang="en-IN" sz="1400"/>
              <a:t>W: 355, H:971x</a:t>
            </a:r>
          </a:p>
          <a:p>
            <a:pPr algn="ctr"/>
            <a:endParaRPr lang="en-IN" dirty="0"/>
          </a:p>
        </p:txBody>
      </p:sp>
      <p:sp>
        <p:nvSpPr>
          <p:cNvPr id="16" name="Rectangle 15">
            <a:extLst>
              <a:ext uri="{FF2B5EF4-FFF2-40B4-BE49-F238E27FC236}">
                <a16:creationId xmlns:a16="http://schemas.microsoft.com/office/drawing/2014/main" id="{86A324D1-23ED-C4A9-7632-51AEA18469EF}"/>
              </a:ext>
            </a:extLst>
          </p:cNvPr>
          <p:cNvSpPr/>
          <p:nvPr/>
        </p:nvSpPr>
        <p:spPr>
          <a:xfrm>
            <a:off x="6180447" y="2996763"/>
            <a:ext cx="2291645" cy="7191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t>Button Dimensions</a:t>
            </a:r>
          </a:p>
          <a:p>
            <a:pPr algn="ctr"/>
            <a:r>
              <a:rPr lang="en-IN" sz="1400"/>
              <a:t>W: 240px X:92pz</a:t>
            </a:r>
            <a:endParaRPr lang="en-IN" sz="1400" dirty="0"/>
          </a:p>
        </p:txBody>
      </p:sp>
      <p:sp>
        <p:nvSpPr>
          <p:cNvPr id="17" name="Rectangle 16">
            <a:extLst>
              <a:ext uri="{FF2B5EF4-FFF2-40B4-BE49-F238E27FC236}">
                <a16:creationId xmlns:a16="http://schemas.microsoft.com/office/drawing/2014/main" id="{3306F4B9-A0FE-2D86-EF4A-C3289432CEE3}"/>
              </a:ext>
            </a:extLst>
          </p:cNvPr>
          <p:cNvSpPr/>
          <p:nvPr/>
        </p:nvSpPr>
        <p:spPr>
          <a:xfrm>
            <a:off x="6180447" y="3859004"/>
            <a:ext cx="2291645" cy="8710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t>Header Font Size: </a:t>
            </a:r>
          </a:p>
          <a:p>
            <a:pPr algn="ctr"/>
            <a:r>
              <a:rPr lang="en-IN" sz="1400"/>
              <a:t>Min 30 accordingly Line height</a:t>
            </a:r>
            <a:endParaRPr lang="en-IN" sz="1400" dirty="0"/>
          </a:p>
        </p:txBody>
      </p:sp>
      <p:sp>
        <p:nvSpPr>
          <p:cNvPr id="19" name="Rectangle 18">
            <a:extLst>
              <a:ext uri="{FF2B5EF4-FFF2-40B4-BE49-F238E27FC236}">
                <a16:creationId xmlns:a16="http://schemas.microsoft.com/office/drawing/2014/main" id="{8BC44B71-517B-5DB6-AEE3-FB59C3FFA877}"/>
              </a:ext>
            </a:extLst>
          </p:cNvPr>
          <p:cNvSpPr/>
          <p:nvPr/>
        </p:nvSpPr>
        <p:spPr>
          <a:xfrm>
            <a:off x="6180447" y="4898276"/>
            <a:ext cx="2291645" cy="13035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t>Paragraph Font Size: </a:t>
            </a:r>
          </a:p>
          <a:p>
            <a:pPr algn="ctr"/>
            <a:r>
              <a:rPr lang="en-IN" sz="1400"/>
              <a:t>Min 14 accordingly Line height</a:t>
            </a:r>
            <a:endParaRPr lang="en-IN" sz="1400" dirty="0"/>
          </a:p>
        </p:txBody>
      </p:sp>
      <p:sp>
        <p:nvSpPr>
          <p:cNvPr id="20" name="TextBox 19">
            <a:extLst>
              <a:ext uri="{FF2B5EF4-FFF2-40B4-BE49-F238E27FC236}">
                <a16:creationId xmlns:a16="http://schemas.microsoft.com/office/drawing/2014/main" id="{83E0995B-E3DC-8ABA-BC47-87B2F25C0BB9}"/>
              </a:ext>
            </a:extLst>
          </p:cNvPr>
          <p:cNvSpPr txBox="1"/>
          <p:nvPr/>
        </p:nvSpPr>
        <p:spPr>
          <a:xfrm>
            <a:off x="1013070" y="1258555"/>
            <a:ext cx="4967107" cy="4524315"/>
          </a:xfrm>
          <a:prstGeom prst="rect">
            <a:avLst/>
          </a:prstGeom>
          <a:noFill/>
        </p:spPr>
        <p:txBody>
          <a:bodyPr wrap="square" rtlCol="0">
            <a:spAutoFit/>
          </a:bodyPr>
          <a:lstStyle/>
          <a:p>
            <a:pPr algn="l">
              <a:buFont typeface="+mj-lt"/>
              <a:buAutoNum type="arabicPeriod"/>
            </a:pPr>
            <a:r>
              <a:rPr lang="en-US" b="1" i="0" dirty="0">
                <a:effectLst/>
                <a:latin typeface="Söhne"/>
              </a:rPr>
              <a:t> Status Bar</a:t>
            </a:r>
            <a:r>
              <a:rPr lang="en-US" b="0" i="0" dirty="0">
                <a:effectLst/>
                <a:latin typeface="Söhne"/>
              </a:rPr>
              <a:t>: The status bar is a narrow horizontal bar at the top of the screen that displays various pieces of information about the device's current state. </a:t>
            </a:r>
          </a:p>
          <a:p>
            <a:pPr algn="l">
              <a:buFont typeface="+mj-lt"/>
              <a:buAutoNum type="arabicPeriod"/>
            </a:pPr>
            <a:r>
              <a:rPr lang="en-US" b="1" i="0" dirty="0">
                <a:effectLst/>
                <a:latin typeface="Söhne"/>
              </a:rPr>
              <a:t> Action Bar</a:t>
            </a:r>
            <a:r>
              <a:rPr lang="en-US" b="0" i="0" dirty="0">
                <a:effectLst/>
                <a:latin typeface="Söhne"/>
              </a:rPr>
              <a:t>: The action bar, also known as the navigation bar or toolbar, is a UI element typically located at the top of the screen, just below the status bar</a:t>
            </a:r>
          </a:p>
          <a:p>
            <a:pPr algn="l">
              <a:buFont typeface="+mj-lt"/>
              <a:buAutoNum type="arabicPeriod"/>
            </a:pPr>
            <a:r>
              <a:rPr lang="en-US" b="1" i="0" dirty="0">
                <a:effectLst/>
                <a:latin typeface="Söhne"/>
              </a:rPr>
              <a:t> Tab Bar</a:t>
            </a:r>
            <a:r>
              <a:rPr lang="en-US" b="0" i="0" dirty="0">
                <a:effectLst/>
                <a:latin typeface="Söhne"/>
              </a:rPr>
              <a:t>: The tab bar is a UI element that allows users to navigate between different sections or views within an app.</a:t>
            </a:r>
          </a:p>
          <a:p>
            <a:pPr algn="l">
              <a:buFont typeface="+mj-lt"/>
              <a:buAutoNum type="arabicPeriod"/>
            </a:pPr>
            <a:r>
              <a:rPr lang="en-US" b="1" dirty="0">
                <a:latin typeface="Söhne"/>
              </a:rPr>
              <a:t> Nav Bar: </a:t>
            </a:r>
            <a:r>
              <a:rPr lang="en-US" b="0" i="0" dirty="0">
                <a:effectLst/>
                <a:latin typeface="Söhne"/>
              </a:rPr>
              <a:t>In iOS development, the navigation bar is a UI element typically found at the top of the screen in a navigation controller hierarchy. It provides navigation controls for moving between different views or screens within an app. </a:t>
            </a:r>
            <a:endParaRPr lang="en-IN" b="1" dirty="0"/>
          </a:p>
        </p:txBody>
      </p:sp>
    </p:spTree>
    <p:extLst>
      <p:ext uri="{BB962C8B-B14F-4D97-AF65-F5344CB8AC3E}">
        <p14:creationId xmlns:p14="http://schemas.microsoft.com/office/powerpoint/2010/main" val="902302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5BACC8-8C74-B185-5340-D7E582819217}"/>
              </a:ext>
            </a:extLst>
          </p:cNvPr>
          <p:cNvPicPr>
            <a:picLocks noChangeAspect="1"/>
          </p:cNvPicPr>
          <p:nvPr/>
        </p:nvPicPr>
        <p:blipFill>
          <a:blip r:embed="rId2"/>
          <a:stretch>
            <a:fillRect/>
          </a:stretch>
        </p:blipFill>
        <p:spPr>
          <a:xfrm>
            <a:off x="883885" y="1552221"/>
            <a:ext cx="4476750" cy="3581400"/>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C4810AC9-465A-7FFD-5973-B2A2CB03A01F}"/>
              </a:ext>
            </a:extLst>
          </p:cNvPr>
          <p:cNvCxnSpPr/>
          <p:nvPr/>
        </p:nvCxnSpPr>
        <p:spPr>
          <a:xfrm>
            <a:off x="5534731" y="1638299"/>
            <a:ext cx="0" cy="35814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078E0A-2F37-CC4E-CFE7-E3AF87322EDE}"/>
              </a:ext>
            </a:extLst>
          </p:cNvPr>
          <p:cNvCxnSpPr/>
          <p:nvPr/>
        </p:nvCxnSpPr>
        <p:spPr>
          <a:xfrm>
            <a:off x="883885" y="5373512"/>
            <a:ext cx="4476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C8F0A16-8B22-1012-A09B-842C11794094}"/>
              </a:ext>
            </a:extLst>
          </p:cNvPr>
          <p:cNvSpPr txBox="1"/>
          <p:nvPr/>
        </p:nvSpPr>
        <p:spPr>
          <a:xfrm>
            <a:off x="2573867" y="5428738"/>
            <a:ext cx="846667" cy="369332"/>
          </a:xfrm>
          <a:prstGeom prst="rect">
            <a:avLst/>
          </a:prstGeom>
          <a:noFill/>
        </p:spPr>
        <p:txBody>
          <a:bodyPr wrap="square" rtlCol="0">
            <a:spAutoFit/>
          </a:bodyPr>
          <a:lstStyle/>
          <a:p>
            <a:r>
              <a:rPr lang="en-IN" dirty="0"/>
              <a:t>188</a:t>
            </a:r>
          </a:p>
        </p:txBody>
      </p:sp>
      <p:sp>
        <p:nvSpPr>
          <p:cNvPr id="18" name="TextBox 17">
            <a:extLst>
              <a:ext uri="{FF2B5EF4-FFF2-40B4-BE49-F238E27FC236}">
                <a16:creationId xmlns:a16="http://schemas.microsoft.com/office/drawing/2014/main" id="{F74DD753-2336-5FA8-5335-2CB8DAB69E2B}"/>
              </a:ext>
            </a:extLst>
          </p:cNvPr>
          <p:cNvSpPr txBox="1"/>
          <p:nvPr/>
        </p:nvSpPr>
        <p:spPr>
          <a:xfrm>
            <a:off x="5534731" y="3158255"/>
            <a:ext cx="846667" cy="369332"/>
          </a:xfrm>
          <a:prstGeom prst="rect">
            <a:avLst/>
          </a:prstGeom>
          <a:noFill/>
        </p:spPr>
        <p:txBody>
          <a:bodyPr wrap="square" rtlCol="0">
            <a:spAutoFit/>
          </a:bodyPr>
          <a:lstStyle/>
          <a:p>
            <a:r>
              <a:rPr lang="en-IN" dirty="0"/>
              <a:t>235</a:t>
            </a:r>
          </a:p>
        </p:txBody>
      </p:sp>
      <p:sp>
        <p:nvSpPr>
          <p:cNvPr id="19" name="TextBox 18">
            <a:extLst>
              <a:ext uri="{FF2B5EF4-FFF2-40B4-BE49-F238E27FC236}">
                <a16:creationId xmlns:a16="http://schemas.microsoft.com/office/drawing/2014/main" id="{F33E656E-2A40-3BAB-4FD6-8BF409FFCA79}"/>
              </a:ext>
            </a:extLst>
          </p:cNvPr>
          <p:cNvSpPr txBox="1"/>
          <p:nvPr/>
        </p:nvSpPr>
        <p:spPr>
          <a:xfrm>
            <a:off x="8037517" y="2150532"/>
            <a:ext cx="3270598" cy="1754326"/>
          </a:xfrm>
          <a:prstGeom prst="rect">
            <a:avLst/>
          </a:prstGeom>
          <a:noFill/>
        </p:spPr>
        <p:txBody>
          <a:bodyPr wrap="square" rtlCol="0">
            <a:spAutoFit/>
          </a:bodyPr>
          <a:lstStyle/>
          <a:p>
            <a:r>
              <a:rPr lang="en-IN" dirty="0"/>
              <a:t>X Axis: 78</a:t>
            </a:r>
          </a:p>
          <a:p>
            <a:r>
              <a:rPr lang="en-IN" dirty="0"/>
              <a:t>Y Axis: 109</a:t>
            </a:r>
          </a:p>
          <a:p>
            <a:r>
              <a:rPr lang="en-IN" dirty="0"/>
              <a:t>Height: 188</a:t>
            </a:r>
          </a:p>
          <a:p>
            <a:r>
              <a:rPr lang="en-IN" dirty="0"/>
              <a:t>Width: 235</a:t>
            </a:r>
          </a:p>
          <a:p>
            <a:r>
              <a:rPr lang="en-IN" dirty="0"/>
              <a:t>Angle: 0 Degrees</a:t>
            </a:r>
          </a:p>
          <a:p>
            <a:r>
              <a:rPr lang="en-IN" dirty="0"/>
              <a:t>Corner Radius </a:t>
            </a:r>
          </a:p>
        </p:txBody>
      </p:sp>
      <p:sp>
        <p:nvSpPr>
          <p:cNvPr id="20" name="Title 1">
            <a:extLst>
              <a:ext uri="{FF2B5EF4-FFF2-40B4-BE49-F238E27FC236}">
                <a16:creationId xmlns:a16="http://schemas.microsoft.com/office/drawing/2014/main" id="{E8B6B80E-2C5C-219D-29FE-73F0B5902B91}"/>
              </a:ext>
            </a:extLst>
          </p:cNvPr>
          <p:cNvSpPr>
            <a:spLocks noGrp="1"/>
          </p:cNvSpPr>
          <p:nvPr>
            <p:ph type="title"/>
          </p:nvPr>
        </p:nvSpPr>
        <p:spPr>
          <a:xfrm>
            <a:off x="1143000" y="400692"/>
            <a:ext cx="9875520" cy="719191"/>
          </a:xfrm>
        </p:spPr>
        <p:txBody>
          <a:bodyPr>
            <a:normAutofit/>
          </a:bodyPr>
          <a:lstStyle/>
          <a:p>
            <a:pPr algn="ctr"/>
            <a:r>
              <a:rPr lang="en-IN" b="1" dirty="0"/>
              <a:t>LOGO LAYOUT</a:t>
            </a:r>
          </a:p>
        </p:txBody>
      </p:sp>
    </p:spTree>
    <p:extLst>
      <p:ext uri="{BB962C8B-B14F-4D97-AF65-F5344CB8AC3E}">
        <p14:creationId xmlns:p14="http://schemas.microsoft.com/office/powerpoint/2010/main" val="1622201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3C0E1F-88F3-D8DF-864E-ABD380F111C0}"/>
              </a:ext>
            </a:extLst>
          </p:cNvPr>
          <p:cNvSpPr>
            <a:spLocks noGrp="1"/>
          </p:cNvSpPr>
          <p:nvPr>
            <p:ph type="title"/>
          </p:nvPr>
        </p:nvSpPr>
        <p:spPr>
          <a:xfrm>
            <a:off x="3373062" y="624110"/>
            <a:ext cx="8131550" cy="1280890"/>
          </a:xfrm>
        </p:spPr>
        <p:txBody>
          <a:bodyPr>
            <a:normAutofit/>
          </a:bodyPr>
          <a:lstStyle/>
          <a:p>
            <a:r>
              <a:rPr lang="en-IN" dirty="0"/>
              <a:t>Screen Layout</a:t>
            </a:r>
          </a:p>
        </p:txBody>
      </p:sp>
      <p:sp>
        <p:nvSpPr>
          <p:cNvPr id="19" name="Rectangle 18">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22"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23"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24"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25"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26"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27"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28"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29"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30"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31"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32"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33"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grpSp>
        <p:nvGrpSpPr>
          <p:cNvPr id="35" name="Group 34">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36"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US"/>
            </a:p>
          </p:txBody>
        </p:sp>
        <p:sp>
          <p:nvSpPr>
            <p:cNvPr id="37"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US"/>
            </a:p>
          </p:txBody>
        </p:sp>
        <p:sp>
          <p:nvSpPr>
            <p:cNvPr id="38"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US"/>
            </a:p>
          </p:txBody>
        </p:sp>
        <p:sp>
          <p:nvSpPr>
            <p:cNvPr id="39"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US"/>
            </a:p>
          </p:txBody>
        </p:sp>
        <p:sp>
          <p:nvSpPr>
            <p:cNvPr id="40"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US"/>
            </a:p>
          </p:txBody>
        </p:sp>
        <p:sp>
          <p:nvSpPr>
            <p:cNvPr id="41"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US"/>
            </a:p>
          </p:txBody>
        </p:sp>
        <p:sp>
          <p:nvSpPr>
            <p:cNvPr id="42"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US"/>
            </a:p>
          </p:txBody>
        </p:sp>
        <p:sp>
          <p:nvSpPr>
            <p:cNvPr id="43"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US"/>
            </a:p>
          </p:txBody>
        </p:sp>
        <p:sp>
          <p:nvSpPr>
            <p:cNvPr id="44"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US"/>
            </a:p>
          </p:txBody>
        </p:sp>
        <p:sp>
          <p:nvSpPr>
            <p:cNvPr id="45"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US"/>
            </a:p>
          </p:txBody>
        </p:sp>
        <p:sp>
          <p:nvSpPr>
            <p:cNvPr id="46"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US"/>
            </a:p>
          </p:txBody>
        </p:sp>
        <p:sp>
          <p:nvSpPr>
            <p:cNvPr id="47"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US"/>
            </a:p>
          </p:txBody>
        </p:sp>
      </p:grpSp>
      <p:sp>
        <p:nvSpPr>
          <p:cNvPr id="49"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US"/>
          </a:p>
        </p:txBody>
      </p:sp>
      <p:pic>
        <p:nvPicPr>
          <p:cNvPr id="2050" name="Picture 2" descr="image">
            <a:extLst>
              <a:ext uri="{FF2B5EF4-FFF2-40B4-BE49-F238E27FC236}">
                <a16:creationId xmlns:a16="http://schemas.microsoft.com/office/drawing/2014/main" id="{65CB240C-BB34-C9F0-4D6B-8B47B007418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33678" y="1752721"/>
            <a:ext cx="7284596" cy="449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60845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3526</TotalTime>
  <Words>3913</Words>
  <Application>Microsoft Office PowerPoint</Application>
  <PresentationFormat>Widescreen</PresentationFormat>
  <Paragraphs>329</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-apple-system</vt:lpstr>
      <vt:lpstr>Arial</vt:lpstr>
      <vt:lpstr>Calibri</vt:lpstr>
      <vt:lpstr>Century Gothic</vt:lpstr>
      <vt:lpstr>Söhne</vt:lpstr>
      <vt:lpstr>Wingdings 3</vt:lpstr>
      <vt:lpstr>Wisp</vt:lpstr>
      <vt:lpstr>PowerPoint Presentation</vt:lpstr>
      <vt:lpstr>PROJECT INTRODUCTION </vt:lpstr>
      <vt:lpstr>PowerPoint Presentation</vt:lpstr>
      <vt:lpstr>Summary/Overview</vt:lpstr>
      <vt:lpstr>PROBLEM STATEMENT</vt:lpstr>
      <vt:lpstr>Colour Guide</vt:lpstr>
      <vt:lpstr>SCREEN LAYOUT</vt:lpstr>
      <vt:lpstr>LOGO LAYOUT</vt:lpstr>
      <vt:lpstr>Screen Layout</vt:lpstr>
      <vt:lpstr>Used Icons</vt:lpstr>
      <vt:lpstr>DESIGN PROCESS</vt:lpstr>
      <vt:lpstr>PowerPoint Presentation</vt:lpstr>
      <vt:lpstr>TARGET AUDIENCE</vt:lpstr>
      <vt:lpstr>TARRGET AUDIENCE</vt:lpstr>
      <vt:lpstr>PowerPoint Presentation</vt:lpstr>
      <vt:lpstr>PowerPoint Presentation</vt:lpstr>
      <vt:lpstr>PowerPoint Presentation</vt:lpstr>
      <vt:lpstr>Competitive Analysis</vt:lpstr>
      <vt:lpstr>Competitive Analysis</vt:lpstr>
      <vt:lpstr>PowerPoint Presentation</vt:lpstr>
      <vt:lpstr>Results of competitive analysis</vt:lpstr>
      <vt:lpstr>Local Harvest</vt:lpstr>
      <vt:lpstr>Empathy Map: Amisha – A College Student</vt:lpstr>
      <vt:lpstr>PowerPoint Presentation</vt:lpstr>
      <vt:lpstr>5 PLANES OF UX</vt:lpstr>
      <vt:lpstr>PowerPoint Presentation</vt:lpstr>
      <vt:lpstr>MOSCOW APPROACH</vt:lpstr>
      <vt:lpstr>MOSCOW APPROACH</vt:lpstr>
      <vt:lpstr>CONCLUSION</vt:lpstr>
      <vt:lpstr>Wireframes -</vt:lpstr>
      <vt:lpstr>FUTURE SCOPE</vt:lpstr>
      <vt:lpstr>REFERENCES</vt:lpstr>
      <vt:lpstr>FIGMA PROTOTYPE LINK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- 5</dc:title>
  <dc:creator>Keshre, Atharva</dc:creator>
  <cp:lastModifiedBy>Keshre, Atharva</cp:lastModifiedBy>
  <cp:revision>26</cp:revision>
  <dcterms:created xsi:type="dcterms:W3CDTF">2024-02-17T22:01:26Z</dcterms:created>
  <dcterms:modified xsi:type="dcterms:W3CDTF">2024-04-15T23:05:54Z</dcterms:modified>
</cp:coreProperties>
</file>